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337" r:id="rId3"/>
    <p:sldId id="338" r:id="rId4"/>
    <p:sldId id="299" r:id="rId5"/>
    <p:sldId id="301" r:id="rId6"/>
    <p:sldId id="304" r:id="rId7"/>
    <p:sldId id="305" r:id="rId8"/>
    <p:sldId id="331" r:id="rId9"/>
    <p:sldId id="309" r:id="rId10"/>
    <p:sldId id="311" r:id="rId11"/>
    <p:sldId id="312" r:id="rId12"/>
    <p:sldId id="313" r:id="rId13"/>
    <p:sldId id="327" r:id="rId14"/>
    <p:sldId id="325" r:id="rId15"/>
    <p:sldId id="336" r:id="rId16"/>
    <p:sldId id="314" r:id="rId17"/>
    <p:sldId id="316" r:id="rId18"/>
    <p:sldId id="315" r:id="rId19"/>
    <p:sldId id="318" r:id="rId20"/>
    <p:sldId id="322" r:id="rId21"/>
    <p:sldId id="323" r:id="rId22"/>
    <p:sldId id="320" r:id="rId23"/>
    <p:sldId id="324" r:id="rId24"/>
    <p:sldId id="340" r:id="rId25"/>
    <p:sldId id="339" r:id="rId26"/>
    <p:sldId id="329" r:id="rId27"/>
  </p:sldIdLst>
  <p:sldSz cx="12188825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96" y="-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EC17BAB-7162-47F4-AA07-CD33FEC410D6}"/>
    <pc:docChg chg="modSld">
      <pc:chgData name="" userId="" providerId="" clId="Web-{8EC17BAB-7162-47F4-AA07-CD33FEC410D6}" dt="2019-08-28T17:40:42.227" v="13" actId="20577"/>
      <pc:docMkLst>
        <pc:docMk/>
      </pc:docMkLst>
      <pc:sldChg chg="modSp">
        <pc:chgData name="" userId="" providerId="" clId="Web-{8EC17BAB-7162-47F4-AA07-CD33FEC410D6}" dt="2019-08-28T17:40:24.211" v="2" actId="20577"/>
        <pc:sldMkLst>
          <pc:docMk/>
          <pc:sldMk cId="1342199665" sldId="272"/>
        </pc:sldMkLst>
        <pc:spChg chg="mod">
          <ac:chgData name="" userId="" providerId="" clId="Web-{8EC17BAB-7162-47F4-AA07-CD33FEC410D6}" dt="2019-08-28T17:40:24.211" v="2" actId="20577"/>
          <ac:spMkLst>
            <pc:docMk/>
            <pc:sldMk cId="1342199665" sldId="272"/>
            <ac:spMk id="3" creationId="{00000000-0000-0000-0000-000000000000}"/>
          </ac:spMkLst>
        </pc:spChg>
      </pc:sldChg>
      <pc:sldChg chg="modSp">
        <pc:chgData name="" userId="" providerId="" clId="Web-{8EC17BAB-7162-47F4-AA07-CD33FEC410D6}" dt="2019-08-28T17:40:41.180" v="11" actId="20577"/>
        <pc:sldMkLst>
          <pc:docMk/>
          <pc:sldMk cId="644530465" sldId="277"/>
        </pc:sldMkLst>
        <pc:spChg chg="mod">
          <ac:chgData name="" userId="" providerId="" clId="Web-{8EC17BAB-7162-47F4-AA07-CD33FEC410D6}" dt="2019-08-28T17:40:41.180" v="11" actId="20577"/>
          <ac:spMkLst>
            <pc:docMk/>
            <pc:sldMk cId="644530465" sldId="277"/>
            <ac:spMk id="3" creationId="{00000000-0000-0000-0000-000000000000}"/>
          </ac:spMkLst>
        </pc:spChg>
      </pc:sldChg>
    </pc:docChg>
  </pc:docChgLst>
  <pc:docChgLst>
    <pc:chgData clId="Web-{3DCB6A9D-F3C2-4CB6-B269-655661A887F4}"/>
    <pc:docChg chg="addSld delSld modSld">
      <pc:chgData name="" userId="" providerId="" clId="Web-{3DCB6A9D-F3C2-4CB6-B269-655661A887F4}" dt="2019-08-28T16:44:37.382" v="472"/>
      <pc:docMkLst>
        <pc:docMk/>
      </pc:docMkLst>
      <pc:sldChg chg="addSp delSp modSp">
        <pc:chgData name="" userId="" providerId="" clId="Web-{3DCB6A9D-F3C2-4CB6-B269-655661A887F4}" dt="2019-08-28T16:38:33.622" v="155" actId="20577"/>
        <pc:sldMkLst>
          <pc:docMk/>
          <pc:sldMk cId="2828126828" sldId="256"/>
        </pc:sldMkLst>
        <pc:spChg chg="mod">
          <ac:chgData name="" userId="" providerId="" clId="Web-{3DCB6A9D-F3C2-4CB6-B269-655661A887F4}" dt="2019-08-28T16:38:33.622" v="155" actId="20577"/>
          <ac:spMkLst>
            <pc:docMk/>
            <pc:sldMk cId="2828126828" sldId="256"/>
            <ac:spMk id="8" creationId="{00000000-0000-0000-0000-000000000000}"/>
          </ac:spMkLst>
        </pc:spChg>
        <pc:picChg chg="add del mod">
          <ac:chgData name="" userId="" providerId="" clId="Web-{3DCB6A9D-F3C2-4CB6-B269-655661A887F4}" dt="2019-08-28T16:38:02.982" v="149"/>
          <ac:picMkLst>
            <pc:docMk/>
            <pc:sldMk cId="2828126828" sldId="256"/>
            <ac:picMk id="2" creationId="{4E2FAA17-AC96-4B2D-9314-BC0BD93E5389}"/>
          </ac:picMkLst>
        </pc:picChg>
        <pc:picChg chg="mod ord">
          <ac:chgData name="" userId="" providerId="" clId="Web-{3DCB6A9D-F3C2-4CB6-B269-655661A887F4}" dt="2019-08-28T16:36:19.369" v="76"/>
          <ac:picMkLst>
            <pc:docMk/>
            <pc:sldMk cId="2828126828" sldId="256"/>
            <ac:picMk id="10" creationId="{00000000-0000-0000-0000-000000000000}"/>
          </ac:picMkLst>
        </pc:picChg>
        <pc:picChg chg="del">
          <ac:chgData name="" userId="" providerId="" clId="Web-{3DCB6A9D-F3C2-4CB6-B269-655661A887F4}" dt="2019-08-28T16:34:11.883" v="0"/>
          <ac:picMkLst>
            <pc:docMk/>
            <pc:sldMk cId="2828126828" sldId="256"/>
            <ac:picMk id="12" creationId="{00000000-0000-0000-0000-000000000000}"/>
          </ac:picMkLst>
        </pc:picChg>
        <pc:picChg chg="del">
          <ac:chgData name="" userId="" providerId="" clId="Web-{3DCB6A9D-F3C2-4CB6-B269-655661A887F4}" dt="2019-08-28T16:34:15.381" v="1"/>
          <ac:picMkLst>
            <pc:docMk/>
            <pc:sldMk cId="2828126828" sldId="256"/>
            <ac:picMk id="17" creationId="{00000000-0000-0000-0000-000000000000}"/>
          </ac:picMkLst>
        </pc:picChg>
        <pc:picChg chg="mod">
          <ac:chgData name="" userId="" providerId="" clId="Web-{3DCB6A9D-F3C2-4CB6-B269-655661A887F4}" dt="2019-08-28T16:34:34.694" v="3" actId="1076"/>
          <ac:picMkLst>
            <pc:docMk/>
            <pc:sldMk cId="2828126828" sldId="256"/>
            <ac:picMk id="18" creationId="{00000000-0000-0000-0000-000000000000}"/>
          </ac:picMkLst>
        </pc:picChg>
        <pc:picChg chg="add mod">
          <ac:chgData name="" userId="" providerId="" clId="Web-{3DCB6A9D-F3C2-4CB6-B269-655661A887F4}" dt="2019-08-28T16:36:09.447" v="74" actId="1076"/>
          <ac:picMkLst>
            <pc:docMk/>
            <pc:sldMk cId="2828126828" sldId="256"/>
            <ac:picMk id="20" creationId="{DCA9C398-AC40-4717-A581-A75DD785726A}"/>
          </ac:picMkLst>
        </pc:picChg>
        <pc:picChg chg="add">
          <ac:chgData name="" userId="" providerId="" clId="Web-{3DCB6A9D-F3C2-4CB6-B269-655661A887F4}" dt="2019-08-28T16:38:03.403" v="150"/>
          <ac:picMkLst>
            <pc:docMk/>
            <pc:sldMk cId="2828126828" sldId="256"/>
            <ac:picMk id="23" creationId="{E26CD124-BAF2-4C2E-AA45-02FADA4BA928}"/>
          </ac:picMkLst>
        </pc:picChg>
      </pc:sldChg>
      <pc:sldChg chg="del">
        <pc:chgData name="" userId="" providerId="" clId="Web-{3DCB6A9D-F3C2-4CB6-B269-655661A887F4}" dt="2019-08-28T16:38:10.811" v="151"/>
        <pc:sldMkLst>
          <pc:docMk/>
          <pc:sldMk cId="2606071483" sldId="257"/>
        </pc:sldMkLst>
      </pc:sldChg>
      <pc:sldChg chg="modSp">
        <pc:chgData name="" userId="" providerId="" clId="Web-{3DCB6A9D-F3C2-4CB6-B269-655661A887F4}" dt="2019-08-28T16:38:51.716" v="159" actId="20577"/>
        <pc:sldMkLst>
          <pc:docMk/>
          <pc:sldMk cId="1754420597" sldId="263"/>
        </pc:sldMkLst>
        <pc:spChg chg="mod">
          <ac:chgData name="" userId="" providerId="" clId="Web-{3DCB6A9D-F3C2-4CB6-B269-655661A887F4}" dt="2019-08-28T16:38:51.716" v="159" actId="20577"/>
          <ac:spMkLst>
            <pc:docMk/>
            <pc:sldMk cId="1754420597" sldId="263"/>
            <ac:spMk id="3" creationId="{00000000-0000-0000-0000-000000000000}"/>
          </ac:spMkLst>
        </pc:spChg>
      </pc:sldChg>
      <pc:sldChg chg="modSp">
        <pc:chgData name="" userId="" providerId="" clId="Web-{3DCB6A9D-F3C2-4CB6-B269-655661A887F4}" dt="2019-08-28T16:43:23.881" v="364" actId="20577"/>
        <pc:sldMkLst>
          <pc:docMk/>
          <pc:sldMk cId="1342199665" sldId="272"/>
        </pc:sldMkLst>
        <pc:spChg chg="mod">
          <ac:chgData name="" userId="" providerId="" clId="Web-{3DCB6A9D-F3C2-4CB6-B269-655661A887F4}" dt="2019-08-28T16:43:23.881" v="364" actId="20577"/>
          <ac:spMkLst>
            <pc:docMk/>
            <pc:sldMk cId="1342199665" sldId="272"/>
            <ac:spMk id="3" creationId="{00000000-0000-0000-0000-000000000000}"/>
          </ac:spMkLst>
        </pc:spChg>
      </pc:sldChg>
      <pc:sldChg chg="modSp">
        <pc:chgData name="" userId="" providerId="" clId="Web-{3DCB6A9D-F3C2-4CB6-B269-655661A887F4}" dt="2019-08-28T16:40:20.188" v="303" actId="20577"/>
        <pc:sldMkLst>
          <pc:docMk/>
          <pc:sldMk cId="3593703375" sldId="273"/>
        </pc:sldMkLst>
        <pc:spChg chg="mod">
          <ac:chgData name="" userId="" providerId="" clId="Web-{3DCB6A9D-F3C2-4CB6-B269-655661A887F4}" dt="2019-08-28T16:39:59.312" v="275" actId="20577"/>
          <ac:spMkLst>
            <pc:docMk/>
            <pc:sldMk cId="3593703375" sldId="273"/>
            <ac:spMk id="2" creationId="{00000000-0000-0000-0000-000000000000}"/>
          </ac:spMkLst>
        </pc:spChg>
        <pc:spChg chg="mod">
          <ac:chgData name="" userId="" providerId="" clId="Web-{3DCB6A9D-F3C2-4CB6-B269-655661A887F4}" dt="2019-08-28T16:40:20.188" v="303" actId="20577"/>
          <ac:spMkLst>
            <pc:docMk/>
            <pc:sldMk cId="3593703375" sldId="273"/>
            <ac:spMk id="3" creationId="{00000000-0000-0000-0000-000000000000}"/>
          </ac:spMkLst>
        </pc:spChg>
      </pc:sldChg>
      <pc:sldChg chg="addSp delSp modSp">
        <pc:chgData name="" userId="" providerId="" clId="Web-{3DCB6A9D-F3C2-4CB6-B269-655661A887F4}" dt="2019-08-28T16:43:01.973" v="346" actId="20577"/>
        <pc:sldMkLst>
          <pc:docMk/>
          <pc:sldMk cId="3156110637" sldId="274"/>
        </pc:sldMkLst>
        <pc:spChg chg="mod">
          <ac:chgData name="" userId="" providerId="" clId="Web-{3DCB6A9D-F3C2-4CB6-B269-655661A887F4}" dt="2019-08-28T16:42:16.191" v="318" actId="20577"/>
          <ac:spMkLst>
            <pc:docMk/>
            <pc:sldMk cId="3156110637" sldId="274"/>
            <ac:spMk id="2" creationId="{00000000-0000-0000-0000-000000000000}"/>
          </ac:spMkLst>
        </pc:spChg>
        <pc:spChg chg="del">
          <ac:chgData name="" userId="" providerId="" clId="Web-{3DCB6A9D-F3C2-4CB6-B269-655661A887F4}" dt="2019-08-28T16:40:30.610" v="305"/>
          <ac:spMkLst>
            <pc:docMk/>
            <pc:sldMk cId="3156110637" sldId="274"/>
            <ac:spMk id="3" creationId="{00000000-0000-0000-0000-000000000000}"/>
          </ac:spMkLst>
        </pc:spChg>
        <pc:spChg chg="add mod">
          <ac:chgData name="" userId="" providerId="" clId="Web-{3DCB6A9D-F3C2-4CB6-B269-655661A887F4}" dt="2019-08-28T16:43:01.973" v="346" actId="20577"/>
          <ac:spMkLst>
            <pc:docMk/>
            <pc:sldMk cId="3156110637" sldId="274"/>
            <ac:spMk id="7" creationId="{5793E51A-E203-4ACE-A9F2-94829FD58E62}"/>
          </ac:spMkLst>
        </pc:spChg>
        <pc:picChg chg="del">
          <ac:chgData name="" userId="" providerId="" clId="Web-{3DCB6A9D-F3C2-4CB6-B269-655661A887F4}" dt="2019-08-28T16:40:33.438" v="306"/>
          <ac:picMkLst>
            <pc:docMk/>
            <pc:sldMk cId="3156110637" sldId="274"/>
            <ac:picMk id="5" creationId="{00000000-0000-0000-0000-000000000000}"/>
          </ac:picMkLst>
        </pc:picChg>
      </pc:sldChg>
      <pc:sldChg chg="del">
        <pc:chgData name="" userId="" providerId="" clId="Web-{3DCB6A9D-F3C2-4CB6-B269-655661A887F4}" dt="2019-08-28T16:43:03.301" v="348"/>
        <pc:sldMkLst>
          <pc:docMk/>
          <pc:sldMk cId="24176307" sldId="275"/>
        </pc:sldMkLst>
      </pc:sldChg>
      <pc:sldChg chg="del">
        <pc:chgData name="" userId="" providerId="" clId="Web-{3DCB6A9D-F3C2-4CB6-B269-655661A887F4}" dt="2019-08-28T16:43:05.083" v="349"/>
        <pc:sldMkLst>
          <pc:docMk/>
          <pc:sldMk cId="2052342396" sldId="276"/>
        </pc:sldMkLst>
      </pc:sldChg>
      <pc:sldChg chg="modSp">
        <pc:chgData name="" userId="" providerId="" clId="Web-{3DCB6A9D-F3C2-4CB6-B269-655661A887F4}" dt="2019-08-28T16:44:21.163" v="466" actId="20577"/>
        <pc:sldMkLst>
          <pc:docMk/>
          <pc:sldMk cId="644530465" sldId="277"/>
        </pc:sldMkLst>
        <pc:spChg chg="mod">
          <ac:chgData name="" userId="" providerId="" clId="Web-{3DCB6A9D-F3C2-4CB6-B269-655661A887F4}" dt="2019-08-28T16:43:09.739" v="350" actId="20577"/>
          <ac:spMkLst>
            <pc:docMk/>
            <pc:sldMk cId="644530465" sldId="277"/>
            <ac:spMk id="2" creationId="{00000000-0000-0000-0000-000000000000}"/>
          </ac:spMkLst>
        </pc:spChg>
        <pc:spChg chg="mod">
          <ac:chgData name="" userId="" providerId="" clId="Web-{3DCB6A9D-F3C2-4CB6-B269-655661A887F4}" dt="2019-08-28T16:44:21.163" v="466" actId="20577"/>
          <ac:spMkLst>
            <pc:docMk/>
            <pc:sldMk cId="644530465" sldId="277"/>
            <ac:spMk id="3" creationId="{00000000-0000-0000-0000-000000000000}"/>
          </ac:spMkLst>
        </pc:spChg>
      </pc:sldChg>
      <pc:sldChg chg="del">
        <pc:chgData name="" userId="" providerId="" clId="Web-{3DCB6A9D-F3C2-4CB6-B269-655661A887F4}" dt="2019-08-28T16:44:29.475" v="468"/>
        <pc:sldMkLst>
          <pc:docMk/>
          <pc:sldMk cId="378907618" sldId="278"/>
        </pc:sldMkLst>
      </pc:sldChg>
      <pc:sldChg chg="del">
        <pc:chgData name="" userId="" providerId="" clId="Web-{3DCB6A9D-F3C2-4CB6-B269-655661A887F4}" dt="2019-08-28T16:44:31.280" v="469"/>
        <pc:sldMkLst>
          <pc:docMk/>
          <pc:sldMk cId="3344996770" sldId="279"/>
        </pc:sldMkLst>
      </pc:sldChg>
      <pc:sldChg chg="del">
        <pc:chgData name="" userId="" providerId="" clId="Web-{3DCB6A9D-F3C2-4CB6-B269-655661A887F4}" dt="2019-08-28T16:44:33.226" v="470"/>
        <pc:sldMkLst>
          <pc:docMk/>
          <pc:sldMk cId="4047723405" sldId="280"/>
        </pc:sldMkLst>
      </pc:sldChg>
      <pc:sldChg chg="del">
        <pc:chgData name="" userId="" providerId="" clId="Web-{3DCB6A9D-F3C2-4CB6-B269-655661A887F4}" dt="2019-08-28T16:44:35.460" v="471"/>
        <pc:sldMkLst>
          <pc:docMk/>
          <pc:sldMk cId="196312113" sldId="281"/>
        </pc:sldMkLst>
      </pc:sldChg>
      <pc:sldChg chg="del">
        <pc:chgData name="" userId="" providerId="" clId="Web-{3DCB6A9D-F3C2-4CB6-B269-655661A887F4}" dt="2019-08-28T16:44:37.382" v="472"/>
        <pc:sldMkLst>
          <pc:docMk/>
          <pc:sldMk cId="861970307" sldId="282"/>
        </pc:sldMkLst>
      </pc:sldChg>
      <pc:sldChg chg="addSp modSp add replId">
        <pc:chgData name="" userId="" providerId="" clId="Web-{3DCB6A9D-F3C2-4CB6-B269-655661A887F4}" dt="2019-08-28T16:38:25.106" v="152" actId="20577"/>
        <pc:sldMkLst>
          <pc:docMk/>
          <pc:sldMk cId="2470164341" sldId="284"/>
        </pc:sldMkLst>
        <pc:spChg chg="add">
          <ac:chgData name="" userId="" providerId="" clId="Web-{3DCB6A9D-F3C2-4CB6-B269-655661A887F4}" dt="2019-08-28T16:36:44.197" v="78"/>
          <ac:spMkLst>
            <pc:docMk/>
            <pc:sldMk cId="2470164341" sldId="284"/>
            <ac:spMk id="3" creationId="{2023B9C1-32D0-4E0A-BEE0-EA7F2647FECF}"/>
          </ac:spMkLst>
        </pc:spChg>
        <pc:spChg chg="mod">
          <ac:chgData name="" userId="" providerId="" clId="Web-{3DCB6A9D-F3C2-4CB6-B269-655661A887F4}" dt="2019-08-28T16:38:25.106" v="152" actId="20577"/>
          <ac:spMkLst>
            <pc:docMk/>
            <pc:sldMk cId="2470164341" sldId="284"/>
            <ac:spMk id="8" creationId="{00000000-0000-0000-0000-000000000000}"/>
          </ac:spMkLst>
        </pc:spChg>
        <pc:spChg chg="add">
          <ac:chgData name="" userId="" providerId="" clId="Web-{3DCB6A9D-F3C2-4CB6-B269-655661A887F4}" dt="2019-08-28T16:36:44.197" v="79"/>
          <ac:spMkLst>
            <pc:docMk/>
            <pc:sldMk cId="2470164341" sldId="284"/>
            <ac:spMk id="12" creationId="{9FC9F62C-14C5-4E5B-B740-E228F7178900}"/>
          </ac:spMkLst>
        </pc:spChg>
        <pc:spChg chg="add mod">
          <ac:chgData name="" userId="" providerId="" clId="Web-{3DCB6A9D-F3C2-4CB6-B269-655661A887F4}" dt="2019-08-28T16:37:39.152" v="136" actId="1076"/>
          <ac:spMkLst>
            <pc:docMk/>
            <pc:sldMk cId="2470164341" sldId="284"/>
            <ac:spMk id="17" creationId="{4C6026E1-5891-4A40-AEDE-B60691ECF968}"/>
          </ac:spMkLst>
        </pc:spChg>
        <pc:spChg chg="add">
          <ac:chgData name="" userId="" providerId="" clId="Web-{3DCB6A9D-F3C2-4CB6-B269-655661A887F4}" dt="2019-08-28T16:36:44.213" v="81"/>
          <ac:spMkLst>
            <pc:docMk/>
            <pc:sldMk cId="2470164341" sldId="284"/>
            <ac:spMk id="25" creationId="{95C99AF5-B868-44DB-96B1-FF6DD575A5E1}"/>
          </ac:spMkLst>
        </pc:spChg>
        <pc:spChg chg="add">
          <ac:chgData name="" userId="" providerId="" clId="Web-{3DCB6A9D-F3C2-4CB6-B269-655661A887F4}" dt="2019-08-28T16:36:44.229" v="82"/>
          <ac:spMkLst>
            <pc:docMk/>
            <pc:sldMk cId="2470164341" sldId="284"/>
            <ac:spMk id="27" creationId="{430F818F-D287-45E4-BDEC-D2A99718B490}"/>
          </ac:spMkLst>
        </pc:spChg>
        <pc:spChg chg="add mod">
          <ac:chgData name="" userId="" providerId="" clId="Web-{3DCB6A9D-F3C2-4CB6-B269-655661A887F4}" dt="2019-08-28T16:37:26.183" v="117" actId="1076"/>
          <ac:spMkLst>
            <pc:docMk/>
            <pc:sldMk cId="2470164341" sldId="284"/>
            <ac:spMk id="29" creationId="{4F77E3BA-C0D8-42E6-8879-8A7E83FBB49A}"/>
          </ac:spMkLst>
        </pc:spChg>
        <pc:spChg chg="add">
          <ac:chgData name="" userId="" providerId="" clId="Web-{3DCB6A9D-F3C2-4CB6-B269-655661A887F4}" dt="2019-08-28T16:36:44.260" v="84"/>
          <ac:spMkLst>
            <pc:docMk/>
            <pc:sldMk cId="2470164341" sldId="284"/>
            <ac:spMk id="31" creationId="{0667EB9F-C6E5-48B4-88F5-27FE7662D2D3}"/>
          </ac:spMkLst>
        </pc:spChg>
        <pc:spChg chg="add mod">
          <ac:chgData name="" userId="" providerId="" clId="Web-{3DCB6A9D-F3C2-4CB6-B269-655661A887F4}" dt="2019-08-28T16:37:58.342" v="148" actId="1076"/>
          <ac:spMkLst>
            <pc:docMk/>
            <pc:sldMk cId="2470164341" sldId="284"/>
            <ac:spMk id="33" creationId="{012BA6E6-98BC-4595-820D-7F7AC74E6EF3}"/>
          </ac:spMkLst>
        </pc:spChg>
        <pc:spChg chg="add">
          <ac:chgData name="" userId="" providerId="" clId="Web-{3DCB6A9D-F3C2-4CB6-B269-655661A887F4}" dt="2019-08-28T16:36:44.277" v="86"/>
          <ac:spMkLst>
            <pc:docMk/>
            <pc:sldMk cId="2470164341" sldId="284"/>
            <ac:spMk id="35" creationId="{CF859732-B4D6-4A74-9AFF-D8AEE16FD2C5}"/>
          </ac:spMkLst>
        </pc:spChg>
        <pc:spChg chg="add mod">
          <ac:chgData name="" userId="" providerId="" clId="Web-{3DCB6A9D-F3C2-4CB6-B269-655661A887F4}" dt="2019-08-28T16:37:20.511" v="116" actId="1076"/>
          <ac:spMkLst>
            <pc:docMk/>
            <pc:sldMk cId="2470164341" sldId="284"/>
            <ac:spMk id="37" creationId="{32FC5F5B-7C32-40F1-B0D5-AB8DE2488D67}"/>
          </ac:spMkLst>
        </pc:spChg>
        <pc:spChg chg="add">
          <ac:chgData name="" userId="" providerId="" clId="Web-{3DCB6A9D-F3C2-4CB6-B269-655661A887F4}" dt="2019-08-28T16:36:44.322" v="88"/>
          <ac:spMkLst>
            <pc:docMk/>
            <pc:sldMk cId="2470164341" sldId="284"/>
            <ac:spMk id="39" creationId="{8D5260CF-51B0-48A3-87D8-D32C48305B5C}"/>
          </ac:spMkLst>
        </pc:spChg>
        <pc:picChg chg="mod">
          <ac:chgData name="" userId="" providerId="" clId="Web-{3DCB6A9D-F3C2-4CB6-B269-655661A887F4}" dt="2019-08-28T16:37:54.215" v="147" actId="1076"/>
          <ac:picMkLst>
            <pc:docMk/>
            <pc:sldMk cId="2470164341" sldId="284"/>
            <ac:picMk id="2" creationId="{4E2FAA17-AC96-4B2D-9314-BC0BD93E5389}"/>
          </ac:picMkLst>
        </pc:picChg>
      </pc:sldChg>
    </pc:docChg>
  </pc:docChgLst>
  <pc:docChgLst>
    <pc:chgData clId="Web-{D663F9F1-2283-4AF1-BD7B-F78BB15FF866}"/>
    <pc:docChg chg="modSld">
      <pc:chgData name="" userId="" providerId="" clId="Web-{D663F9F1-2283-4AF1-BD7B-F78BB15FF866}" dt="2019-08-28T16:27:42.964" v="240" actId="20577"/>
      <pc:docMkLst>
        <pc:docMk/>
      </pc:docMkLst>
      <pc:sldChg chg="modSp">
        <pc:chgData name="" userId="" providerId="" clId="Web-{D663F9F1-2283-4AF1-BD7B-F78BB15FF866}" dt="2019-08-28T16:17:40.964" v="1" actId="20577"/>
        <pc:sldMkLst>
          <pc:docMk/>
          <pc:sldMk cId="2445482813" sldId="258"/>
        </pc:sldMkLst>
        <pc:spChg chg="mod">
          <ac:chgData name="" userId="" providerId="" clId="Web-{D663F9F1-2283-4AF1-BD7B-F78BB15FF866}" dt="2019-08-28T16:17:40.964" v="1" actId="20577"/>
          <ac:spMkLst>
            <pc:docMk/>
            <pc:sldMk cId="2445482813" sldId="258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2:16.971" v="103" actId="20577"/>
        <pc:sldMkLst>
          <pc:docMk/>
          <pc:sldMk cId="348113178" sldId="267"/>
        </pc:sldMkLst>
        <pc:spChg chg="mod">
          <ac:chgData name="" userId="" providerId="" clId="Web-{D663F9F1-2283-4AF1-BD7B-F78BB15FF866}" dt="2019-08-28T16:22:16.971" v="103" actId="20577"/>
          <ac:spMkLst>
            <pc:docMk/>
            <pc:sldMk cId="348113178" sldId="267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2:53.675" v="130" actId="20577"/>
        <pc:sldMkLst>
          <pc:docMk/>
          <pc:sldMk cId="451303858" sldId="268"/>
        </pc:sldMkLst>
        <pc:spChg chg="mod">
          <ac:chgData name="" userId="" providerId="" clId="Web-{D663F9F1-2283-4AF1-BD7B-F78BB15FF866}" dt="2019-08-28T16:22:53.675" v="130" actId="20577"/>
          <ac:spMkLst>
            <pc:docMk/>
            <pc:sldMk cId="451303858" sldId="268"/>
            <ac:spMk id="3" creationId="{00000000-0000-0000-0000-000000000000}"/>
          </ac:spMkLst>
        </pc:spChg>
      </pc:sldChg>
      <pc:sldChg chg="modSp">
        <pc:chgData name="" userId="" providerId="" clId="Web-{D663F9F1-2283-4AF1-BD7B-F78BB15FF866}" dt="2019-08-28T16:24:17.678" v="180" actId="20577"/>
        <pc:sldMkLst>
          <pc:docMk/>
          <pc:sldMk cId="3929869838" sldId="269"/>
        </pc:sldMkLst>
        <pc:spChg chg="mod">
          <ac:chgData name="" userId="" providerId="" clId="Web-{D663F9F1-2283-4AF1-BD7B-F78BB15FF866}" dt="2019-08-28T16:24:17.678" v="180" actId="20577"/>
          <ac:spMkLst>
            <pc:docMk/>
            <pc:sldMk cId="3929869838" sldId="269"/>
            <ac:spMk id="3" creationId="{00000000-0000-0000-0000-000000000000}"/>
          </ac:spMkLst>
        </pc:spChg>
      </pc:sldChg>
      <pc:sldChg chg="delSp modSp">
        <pc:chgData name="" userId="" providerId="" clId="Web-{D663F9F1-2283-4AF1-BD7B-F78BB15FF866}" dt="2019-08-28T16:27:42.964" v="239" actId="20577"/>
        <pc:sldMkLst>
          <pc:docMk/>
          <pc:sldMk cId="4229690218" sldId="271"/>
        </pc:sldMkLst>
        <pc:spChg chg="mod">
          <ac:chgData name="" userId="" providerId="" clId="Web-{D663F9F1-2283-4AF1-BD7B-F78BB15FF866}" dt="2019-08-28T16:27:42.964" v="239" actId="20577"/>
          <ac:spMkLst>
            <pc:docMk/>
            <pc:sldMk cId="4229690218" sldId="271"/>
            <ac:spMk id="3" creationId="{00000000-0000-0000-0000-000000000000}"/>
          </ac:spMkLst>
        </pc:spChg>
        <pc:picChg chg="del">
          <ac:chgData name="" userId="" providerId="" clId="Web-{D663F9F1-2283-4AF1-BD7B-F78BB15FF866}" dt="2019-08-28T16:25:28.320" v="194"/>
          <ac:picMkLst>
            <pc:docMk/>
            <pc:sldMk cId="4229690218" sldId="271"/>
            <ac:picMk id="5" creationId="{00000000-0000-0000-0000-000000000000}"/>
          </ac:picMkLst>
        </pc:picChg>
        <pc:picChg chg="del">
          <ac:chgData name="" userId="" providerId="" clId="Web-{D663F9F1-2283-4AF1-BD7B-F78BB15FF866}" dt="2019-08-28T16:25:28.320" v="193"/>
          <ac:picMkLst>
            <pc:docMk/>
            <pc:sldMk cId="4229690218" sldId="271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B422E-0D9D-4F1D-BB12-5C819C89D1DB}" type="datetimeFigureOut">
              <a:rPr lang="en-US" smtClean="0"/>
              <a:t>3/31/2020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13E60-FD95-4497-88D9-64D62C2E6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Calculating bonuses for veterans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CD85BE-67A7-E846-9F07-FD295964C2F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8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D0696-CB82-45DA-8285-B9F4A48D2DA5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4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BB8AE-E0FC-4C87-BDC1-F91B3A9EF2B8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67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06375"/>
            <a:ext cx="2742486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06375"/>
            <a:ext cx="802431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58279-7078-4DDF-8D33-A72E81D012BE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0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441" y="274641"/>
            <a:ext cx="10969943" cy="58515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744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738B02-787B-214B-8E64-0DDA6D5F14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982" y="861072"/>
            <a:ext cx="10512862" cy="1325563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SLACK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AFBA62E-FEEB-8746-85DA-6BDD8A1BACB4}"/>
              </a:ext>
            </a:extLst>
          </p:cNvPr>
          <p:cNvSpPr txBox="1"/>
          <p:nvPr userDrawn="1"/>
        </p:nvSpPr>
        <p:spPr>
          <a:xfrm>
            <a:off x="2112386" y="2727702"/>
            <a:ext cx="7964054" cy="274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9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1526-E749-497C-8720-45830605E507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5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9D827-BC09-46D8-ADAC-5C90562FD66F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200151"/>
            <a:ext cx="5383398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B03B-5A0D-4B7C-A89B-23311CF747A1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4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FC99-755E-4F4F-ABDC-D90E6D853C0D}" type="datetime1">
              <a:rPr lang="en-US" smtClean="0"/>
              <a:t>3/31/2020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8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9FFA-E736-4148-9B00-A8DD420F259A}" type="datetime1">
              <a:rPr lang="en-US" smtClean="0"/>
              <a:t>3/31/2020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5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CB5A2-0DCE-412D-89E4-ACAACB9C8B51}" type="datetime1">
              <a:rPr lang="en-US" smtClean="0"/>
              <a:t>3/31/2020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4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1B44-E15F-437E-B33F-E29ABC18F956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8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75242-88DB-42E7-A6FF-51BB9C7C0FA1}" type="datetime1">
              <a:rPr lang="en-US" smtClean="0"/>
              <a:t>3/31/2020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2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48989-D81F-4CBA-9FB2-E85C44B75AD2}" type="datetime1">
              <a:rPr lang="en-US" smtClean="0"/>
              <a:t>3/31/2020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9F8D7-E2A3-4222-BD86-A63794DF33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7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ctr" defTabSz="121898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oc.gov/pictures/item/2016838906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penWor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10.png"/><Relationship Id="rId7" Type="http://schemas.openxmlformats.org/officeDocument/2006/relationships/image" Target="../media/image70.png"/><Relationship Id="rId12" Type="http://schemas.openxmlformats.org/officeDocument/2006/relationships/image" Target="../media/image2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111.png"/><Relationship Id="rId5" Type="http://schemas.openxmlformats.org/officeDocument/2006/relationships/image" Target="../media/image2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10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665412" y="10585"/>
            <a:ext cx="6907001" cy="196003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2">
                    <a:lumMod val="60000"/>
                    <a:lumOff val="40000"/>
                  </a:schemeClr>
                </a:solidFill>
              </a:rPr>
              <a:t>CS3102 Theory of Computation</a:t>
            </a:r>
            <a:endParaRPr lang="en-US" sz="4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055812" y="1701800"/>
            <a:ext cx="7887702" cy="2336800"/>
          </a:xfrm>
        </p:spPr>
        <p:txBody>
          <a:bodyPr vert="horz" lIns="121899" tIns="60949" rIns="121899" bIns="60949" rtlCol="0" anchor="t">
            <a:normAutofit/>
          </a:bodyPr>
          <a:lstStyle/>
          <a:p>
            <a:r>
              <a:rPr lang="en-US" sz="3200" smtClean="0"/>
              <a:t>www.cs.virginia.edu/~njb2b/cstheory/s2020</a:t>
            </a:r>
            <a:endParaRPr lang="en-US" dirty="0">
              <a:cs typeface="Calibri"/>
            </a:endParaRPr>
          </a:p>
          <a:p>
            <a:pPr algn="l"/>
            <a:endParaRPr lang="en-US" sz="3200" dirty="0">
              <a:cs typeface="Calibri"/>
            </a:endParaRPr>
          </a:p>
        </p:txBody>
      </p:sp>
      <p:sp>
        <p:nvSpPr>
          <p:cNvPr id="14" name="AutoShape 8" descr="Image result for leonid levin"/>
          <p:cNvSpPr>
            <a:spLocks noChangeAspect="1" noChangeArrowheads="1"/>
          </p:cNvSpPr>
          <p:nvPr/>
        </p:nvSpPr>
        <p:spPr bwMode="auto">
          <a:xfrm>
            <a:off x="207379" y="-192615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10" descr="Image result for leonid levin"/>
          <p:cNvSpPr>
            <a:spLocks noChangeAspect="1" noChangeArrowheads="1"/>
          </p:cNvSpPr>
          <p:nvPr/>
        </p:nvSpPr>
        <p:spPr bwMode="auto">
          <a:xfrm>
            <a:off x="410526" y="10585"/>
            <a:ext cx="406294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899" tIns="60949" rIns="121899" bIns="6094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735325" y="8475136"/>
            <a:ext cx="2844059" cy="486833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11160" y="2895600"/>
            <a:ext cx="57406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Warm up: </a:t>
            </a:r>
          </a:p>
          <a:p>
            <a:endParaRPr lang="en-US" smtClean="0"/>
          </a:p>
          <a:p>
            <a:r>
              <a:rPr lang="en-US" smtClean="0"/>
              <a:t>Is there anything a human can compute that no “mechanical” computer ever could?</a:t>
            </a:r>
          </a:p>
          <a:p>
            <a:r>
              <a:rPr lang="en-US" smtClean="0"/>
              <a:t>Why or why not?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12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Some Turing Machines never return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 this case they run forever</a:t>
            </a:r>
          </a:p>
          <a:p>
            <a:r>
              <a:rPr lang="en-US"/>
              <a:t>3 behaviors</a:t>
            </a:r>
          </a:p>
          <a:p>
            <a:pPr lvl="1"/>
            <a:r>
              <a:rPr lang="en-US"/>
              <a:t>Return 1</a:t>
            </a:r>
          </a:p>
          <a:p>
            <a:pPr lvl="1"/>
            <a:r>
              <a:rPr lang="en-US"/>
              <a:t>Return 0</a:t>
            </a:r>
          </a:p>
          <a:p>
            <a:pPr lvl="1"/>
            <a:r>
              <a:rPr lang="en-US"/>
              <a:t>Run forever</a:t>
            </a:r>
          </a:p>
          <a:p>
            <a:r>
              <a:rPr lang="en-US"/>
              <a:t>This is necessary for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2412" y="2819400"/>
            <a:ext cx="2590800" cy="35394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/>
              <a:t>while(x != 1){</a:t>
            </a:r>
          </a:p>
          <a:p>
            <a:r>
              <a:rPr lang="en-US" sz="2800"/>
              <a:t>    if(x%2 == 0){</a:t>
            </a:r>
          </a:p>
          <a:p>
            <a:r>
              <a:rPr lang="en-US" sz="2800"/>
              <a:t>        x = x / 2;</a:t>
            </a:r>
          </a:p>
          <a:p>
            <a:r>
              <a:rPr lang="en-US" sz="2800"/>
              <a:t>    }</a:t>
            </a:r>
          </a:p>
          <a:p>
            <a:r>
              <a:rPr lang="en-US" sz="2800"/>
              <a:t>    else{</a:t>
            </a:r>
          </a:p>
          <a:p>
            <a:r>
              <a:rPr lang="en-US" sz="2800"/>
              <a:t>        x = 3x+1;</a:t>
            </a:r>
          </a:p>
          <a:p>
            <a:r>
              <a:rPr lang="en-US" sz="2800"/>
              <a:t>    }</a:t>
            </a:r>
          </a:p>
          <a:p>
            <a:r>
              <a:rPr lang="en-US" sz="280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8685212" y="1219200"/>
            <a:ext cx="3048000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/>
              <a:t>while(true){</a:t>
            </a:r>
          </a:p>
          <a:p>
            <a:r>
              <a:rPr lang="en-US" sz="2800"/>
              <a:t>    twiddle(thumbs);</a:t>
            </a:r>
          </a:p>
          <a:p>
            <a:r>
              <a:rPr lang="en-US" sz="2800"/>
              <a:t>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22064" y="3224238"/>
            <a:ext cx="574512" cy="474473"/>
            <a:chOff x="75516" y="1129862"/>
            <a:chExt cx="1307634" cy="1079938"/>
          </a:xfrm>
        </p:grpSpPr>
        <p:sp>
          <p:nvSpPr>
            <p:cNvPr id="8" name="Oval 7"/>
            <p:cNvSpPr/>
            <p:nvPr/>
          </p:nvSpPr>
          <p:spPr>
            <a:xfrm>
              <a:off x="303212" y="1129862"/>
              <a:ext cx="1079938" cy="107993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FF00FF"/>
                </a:solidFill>
              </a:endParaRPr>
            </a:p>
          </p:txBody>
        </p:sp>
        <p:sp>
          <p:nvSpPr>
            <p:cNvPr id="9" name="Line 20"/>
            <p:cNvSpPr>
              <a:spLocks noChangeShapeType="1"/>
            </p:cNvSpPr>
            <p:nvPr/>
          </p:nvSpPr>
          <p:spPr bwMode="auto">
            <a:xfrm>
              <a:off x="75516" y="1528964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 sz="1200"/>
            </a:p>
          </p:txBody>
        </p:sp>
        <p:sp>
          <p:nvSpPr>
            <p:cNvPr id="10" name="Line 21"/>
            <p:cNvSpPr>
              <a:spLocks noChangeShapeType="1"/>
            </p:cNvSpPr>
            <p:nvPr/>
          </p:nvSpPr>
          <p:spPr bwMode="auto">
            <a:xfrm flipH="1">
              <a:off x="75516" y="1642115"/>
              <a:ext cx="226243" cy="113151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</p:spPr>
          <p:txBody>
            <a:bodyPr tIns="0" bIns="0" anchor="ctr"/>
            <a:lstStyle/>
            <a:p>
              <a:endParaRPr lang="en-US" sz="1200"/>
            </a:p>
          </p:txBody>
        </p:sp>
      </p:grpSp>
      <p:sp>
        <p:nvSpPr>
          <p:cNvPr id="11" name="Oval 10"/>
          <p:cNvSpPr/>
          <p:nvPr/>
        </p:nvSpPr>
        <p:spPr>
          <a:xfrm>
            <a:off x="7307043" y="3280368"/>
            <a:ext cx="387569" cy="38756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2" name="AutoShape 24"/>
          <p:cNvCxnSpPr>
            <a:cxnSpLocks noChangeShapeType="1"/>
            <a:stCxn id="8" idx="6"/>
            <a:endCxn id="11" idx="2"/>
          </p:cNvCxnSpPr>
          <p:nvPr/>
        </p:nvCxnSpPr>
        <p:spPr bwMode="auto">
          <a:xfrm>
            <a:off x="6496576" y="3461475"/>
            <a:ext cx="810467" cy="12678"/>
          </a:xfrm>
          <a:prstGeom prst="straightConnector1">
            <a:avLst/>
          </a:prstGeom>
          <a:noFill/>
          <a:ln w="57150">
            <a:solidFill>
              <a:srgbClr val="3399FF"/>
            </a:solidFill>
            <a:round/>
            <a:headEnd/>
            <a:tailEnd type="triangle" w="med" len="med"/>
          </a:ln>
        </p:spPr>
      </p:cxnSp>
      <p:sp>
        <p:nvSpPr>
          <p:cNvPr id="15" name="Oval 14"/>
          <p:cNvSpPr/>
          <p:nvPr/>
        </p:nvSpPr>
        <p:spPr>
          <a:xfrm>
            <a:off x="7365834" y="3339160"/>
            <a:ext cx="269985" cy="26998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42671" y="3174531"/>
                <a:ext cx="7639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71" y="3174531"/>
                <a:ext cx="763992" cy="33855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/>
          <p:cNvCxnSpPr>
            <a:stCxn id="11" idx="7"/>
            <a:endCxn id="11" idx="5"/>
          </p:cNvCxnSpPr>
          <p:nvPr/>
        </p:nvCxnSpPr>
        <p:spPr>
          <a:xfrm rot="16200000" flipH="1">
            <a:off x="7500827" y="3474152"/>
            <a:ext cx="274053" cy="12700"/>
          </a:xfrm>
          <a:prstGeom prst="curvedConnector5">
            <a:avLst>
              <a:gd name="adj1" fmla="val -83415"/>
              <a:gd name="adj2" fmla="val 4404811"/>
              <a:gd name="adj3" fmla="val 183415"/>
            </a:avLst>
          </a:prstGeom>
          <a:ln w="571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06193" y="3014246"/>
                <a:ext cx="7314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latin typeface="Cambria Math"/>
                        </a:rPr>
                        <m:t>1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1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193" y="3014246"/>
                <a:ext cx="731419" cy="3385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01250" y="3224238"/>
                <a:ext cx="7314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smtClean="0">
                          <a:latin typeface="Cambria Math"/>
                        </a:rPr>
                        <m:t>0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0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250" y="3224238"/>
                <a:ext cx="731419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75612" y="3429000"/>
                <a:ext cx="7525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∅</m:t>
                      </m:r>
                      <m:r>
                        <a:rPr lang="en-US" sz="1600" b="0" i="1" smtClean="0">
                          <a:latin typeface="Cambria Math"/>
                        </a:rPr>
                        <m:t>,∅,</m:t>
                      </m:r>
                      <m:r>
                        <a:rPr lang="en-US" sz="1600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612" y="3429000"/>
                <a:ext cx="752578" cy="33855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073620" y="3657600"/>
                <a:ext cx="76399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0" smtClean="0">
                          <a:latin typeface="Cambria Math"/>
                        </a:rPr>
                        <m:t>𝛻</m:t>
                      </m:r>
                      <m:r>
                        <a:rPr lang="en-US" sz="1600" b="0" i="1" smtClean="0">
                          <a:latin typeface="Cambria Math"/>
                        </a:rPr>
                        <m:t>,</m:t>
                      </m:r>
                      <m:r>
                        <a:rPr lang="en-US" sz="1600" b="0" i="1" smtClean="0">
                          <a:latin typeface="Cambria Math"/>
                        </a:rPr>
                        <m:t>𝑅</m:t>
                      </m:r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620" y="3657600"/>
                <a:ext cx="763992" cy="33855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37212" y="4267200"/>
                <a:ext cx="2286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/>
                        </a:rPr>
                        <m:t>𝛻</m:t>
                      </m:r>
                      <m:r>
                        <a:rPr lang="en-US" b="0" i="1" smtClean="0">
                          <a:latin typeface="Cambria Math"/>
                        </a:rPr>
                        <m:t>∅∅∅…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212" y="4267200"/>
                <a:ext cx="2286000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2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forever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Is it a bad 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08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71" name="Rectangle 3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76130" name="Rectangle 3"/>
          <p:cNvSpPr>
            <a:spLocks noChangeArrowheads="1"/>
          </p:cNvSpPr>
          <p:nvPr/>
        </p:nvSpPr>
        <p:spPr bwMode="auto">
          <a:xfrm>
            <a:off x="1" y="76200"/>
            <a:ext cx="1218882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Programs we want to halt: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  <a:tabLst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baseline="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dirty="0">
              <a:latin typeface="Arial" pitchFamily="34" charset="0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r>
              <a:rPr lang="en-US" sz="3200" dirty="0">
                <a:latin typeface="Arial" pitchFamily="34" charset="0"/>
              </a:rPr>
              <a:t>Programs we want to run forever: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ts val="3200"/>
            </a:pPr>
            <a:endParaRPr lang="en-US" sz="3200" baseline="0" dirty="0">
              <a:latin typeface="Arial" pitchFamily="34" charset="0"/>
            </a:endParaRPr>
          </a:p>
        </p:txBody>
      </p:sp>
      <p:pic>
        <p:nvPicPr>
          <p:cNvPr id="177154" name="Picture 2" descr="http://ts1.mm.bing.net/th?&amp;id=HN.608044477703521459&amp;w=300&amp;h=300&amp;c=0&amp;pid=1.9&amp;rs=0&amp;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147" y="4495800"/>
            <a:ext cx="1789751" cy="1676400"/>
          </a:xfrm>
          <a:prstGeom prst="rect">
            <a:avLst/>
          </a:prstGeom>
          <a:noFill/>
        </p:spPr>
      </p:pic>
      <p:pic>
        <p:nvPicPr>
          <p:cNvPr id="177156" name="Picture 4" descr="http://ts1.mm.bing.net/th?&amp;id=HN.608003765707804192&amp;w=300&amp;h=300&amp;c=0&amp;pid=1.9&amp;rs=0&amp;p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7212" y="4495800"/>
            <a:ext cx="2133600" cy="2133600"/>
          </a:xfrm>
          <a:prstGeom prst="rect">
            <a:avLst/>
          </a:prstGeom>
          <a:noFill/>
        </p:spPr>
      </p:pic>
      <p:pic>
        <p:nvPicPr>
          <p:cNvPr id="177158" name="Picture 6" descr="http://www.calvin.edu/chimes/wp-content/uploads/2013/02/airplan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0412" y="4343400"/>
            <a:ext cx="3048000" cy="2437805"/>
          </a:xfrm>
          <a:prstGeom prst="rect">
            <a:avLst/>
          </a:prstGeom>
          <a:noFill/>
        </p:spPr>
      </p:pic>
      <p:pic>
        <p:nvPicPr>
          <p:cNvPr id="177160" name="Picture 8" descr="http://ts2.mm.bing.net/th?id=HN.607992895147409951&amp;pid=1.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89212" y="4509086"/>
            <a:ext cx="2120314" cy="2120314"/>
          </a:xfrm>
          <a:prstGeom prst="rect">
            <a:avLst/>
          </a:prstGeom>
          <a:noFill/>
        </p:spPr>
      </p:pic>
      <p:pic>
        <p:nvPicPr>
          <p:cNvPr id="177162" name="Picture 10" descr="http://ts4.mm.bing.net/th?id=HN.608040096830262894&amp;pid=1.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1588" y="762000"/>
            <a:ext cx="3289886" cy="2056179"/>
          </a:xfrm>
          <a:prstGeom prst="rect">
            <a:avLst/>
          </a:prstGeom>
          <a:noFill/>
        </p:spPr>
      </p:pic>
      <p:pic>
        <p:nvPicPr>
          <p:cNvPr id="177164" name="Picture 12" descr="http://3.bp.blogspot.com/-ufnWHn_VoSQ/Tt50uaHjRZI/AAAAAAAAAP4/vUV2HCPq7ro/s1600/at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56926" y="762000"/>
            <a:ext cx="1689686" cy="2249394"/>
          </a:xfrm>
          <a:prstGeom prst="rect">
            <a:avLst/>
          </a:prstGeom>
          <a:noFill/>
        </p:spPr>
      </p:pic>
      <p:pic>
        <p:nvPicPr>
          <p:cNvPr id="177168" name="Picture 16" descr="http://www.muylinux.com/wp-content/uploads/2012/03/gcc-logo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56237" y="381000"/>
            <a:ext cx="2314575" cy="274803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8380412" y="1066800"/>
            <a:ext cx="31989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Your 2150 Homework</a:t>
            </a:r>
          </a:p>
        </p:txBody>
      </p:sp>
    </p:spTree>
    <p:extLst>
      <p:ext uri="{BB962C8B-B14F-4D97-AF65-F5344CB8AC3E}">
        <p14:creationId xmlns:p14="http://schemas.microsoft.com/office/powerpoint/2010/main" val="277550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</a:t>
            </a:r>
            <a:r>
              <a:rPr lang="en-US" b="1" smtClean="0"/>
              <a:t>Computable</a:t>
            </a:r>
            <a:r>
              <a:rPr lang="en-US" smtClean="0"/>
              <a:t>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Definition:</a:t>
            </a:r>
          </a:p>
          <a:p>
            <a:pPr lvl="1"/>
            <a:r>
              <a:rPr lang="en-US" smtClean="0"/>
              <a:t>A function/language is computable provided there is some </a:t>
            </a:r>
            <a:r>
              <a:rPr lang="en-US" b="1" smtClean="0"/>
              <a:t>always-halting Turing machine </a:t>
            </a:r>
            <a:r>
              <a:rPr lang="en-US" smtClean="0"/>
              <a:t>for it</a:t>
            </a:r>
          </a:p>
          <a:p>
            <a:pPr lvl="2"/>
            <a:r>
              <a:rPr lang="en-US" smtClean="0"/>
              <a:t>Function: computable provided there is an </a:t>
            </a:r>
            <a:r>
              <a:rPr lang="en-US" b="1" smtClean="0"/>
              <a:t>always-halting Turing machine </a:t>
            </a:r>
            <a:r>
              <a:rPr lang="en-US" smtClean="0"/>
              <a:t>which, when run on a tape containing only the input, always halts with only the corresponding output on the tape</a:t>
            </a:r>
          </a:p>
          <a:p>
            <a:pPr lvl="2"/>
            <a:r>
              <a:rPr lang="en-US" smtClean="0"/>
              <a:t>Langauge: computable provided there is an </a:t>
            </a:r>
            <a:r>
              <a:rPr lang="en-US" b="1" smtClean="0"/>
              <a:t>always-halting Turing machine </a:t>
            </a:r>
            <a:r>
              <a:rPr lang="en-US" smtClean="0"/>
              <a:t>which, when run on a tape containing only the input, always halts and returns 1 if that string was in the langauge, and 0 otherwise</a:t>
            </a:r>
          </a:p>
          <a:p>
            <a:r>
              <a:rPr lang="en-US" smtClean="0"/>
              <a:t>Assertion:</a:t>
            </a:r>
          </a:p>
          <a:p>
            <a:pPr lvl="1"/>
            <a:r>
              <a:rPr lang="en-US" smtClean="0"/>
              <a:t>This definition is the most powerful definition of computability that is physically possible</a:t>
            </a:r>
          </a:p>
          <a:p>
            <a:pPr lvl="1"/>
            <a:r>
              <a:rPr lang="en-US" smtClean="0"/>
              <a:t>Why…?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4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400" b="1" dirty="0"/>
              <a:t>Church-Turing Thesis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3656648" y="2306345"/>
            <a:ext cx="4951710" cy="27463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/>
              <a:t>A Turing Machine (or Lambda Calculus) can simulate </a:t>
            </a:r>
            <a:r>
              <a:rPr lang="en-US" b="1" i="1" dirty="0"/>
              <a:t>any</a:t>
            </a:r>
            <a:r>
              <a:rPr lang="en-US" dirty="0"/>
              <a:t> “mechanical computer”.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B6B80A1A-7165-45C4-A01A-4D8082766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09585"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10631"/>
          <a:stretch>
            <a:fillRect/>
          </a:stretch>
        </p:blipFill>
        <p:spPr bwMode="auto">
          <a:xfrm>
            <a:off x="170373" y="1387445"/>
            <a:ext cx="3353533" cy="4010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91228" y="5467182"/>
            <a:ext cx="310414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33" dirty="0">
                <a:latin typeface="Calibri"/>
              </a:rPr>
              <a:t>Alonzo Church, 1903-1995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b="12299"/>
          <a:stretch>
            <a:fillRect/>
          </a:stretch>
        </p:blipFill>
        <p:spPr bwMode="auto">
          <a:xfrm>
            <a:off x="8782313" y="1392661"/>
            <a:ext cx="3165638" cy="400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988093" y="5467182"/>
            <a:ext cx="275407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/>
            <a:r>
              <a:rPr lang="en-US" sz="2133" dirty="0">
                <a:latin typeface="Calibri"/>
              </a:rPr>
              <a:t>Alan Turing, 1912-1954</a:t>
            </a:r>
          </a:p>
        </p:txBody>
      </p:sp>
    </p:spTree>
    <p:extLst>
      <p:ext uri="{BB962C8B-B14F-4D97-AF65-F5344CB8AC3E}">
        <p14:creationId xmlns:p14="http://schemas.microsoft.com/office/powerpoint/2010/main" val="429239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Thesis?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Axiom:</a:t>
            </a:r>
          </a:p>
          <a:p>
            <a:pPr lvl="1"/>
            <a:r>
              <a:rPr lang="en-US" smtClean="0"/>
              <a:t>Something that is not proven, but is so obvious that it doesn’t need to be</a:t>
            </a:r>
          </a:p>
          <a:p>
            <a:pPr lvl="1"/>
            <a:r>
              <a:rPr lang="en-US" smtClean="0"/>
              <a:t>Justifiably assumed to be true</a:t>
            </a:r>
          </a:p>
          <a:p>
            <a:r>
              <a:rPr lang="en-US" b="0" smtClean="0"/>
              <a:t>Theorem:</a:t>
            </a:r>
          </a:p>
          <a:p>
            <a:pPr lvl="1"/>
            <a:r>
              <a:rPr lang="en-US" smtClean="0"/>
              <a:t>A statement that has been proven by a sequence of axioms</a:t>
            </a:r>
          </a:p>
          <a:p>
            <a:r>
              <a:rPr lang="en-US" b="0" smtClean="0"/>
              <a:t>Thesis:</a:t>
            </a:r>
          </a:p>
          <a:p>
            <a:pPr lvl="1"/>
            <a:r>
              <a:rPr lang="en-US" smtClean="0"/>
              <a:t>A philosophical statement, that is justified with an intuitive (yet compelling) argument</a:t>
            </a:r>
          </a:p>
          <a:p>
            <a:pPr lvl="1"/>
            <a:r>
              <a:rPr lang="en-US" smtClean="0"/>
              <a:t>A statement that is too open-ended to be approached by formal mathematics</a:t>
            </a:r>
            <a:endParaRPr lang="en-US" b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787358D-28F8-7B41-903A-9B6D1DC3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ttp://rybn.org/human_computers/images/humanc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4" b="6604"/>
          <a:stretch/>
        </p:blipFill>
        <p:spPr bwMode="auto">
          <a:xfrm>
            <a:off x="0" y="0"/>
            <a:ext cx="121886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238738" y="6382679"/>
            <a:ext cx="6350008" cy="46166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https://www.loc.gov/pictures/item/2016838906/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22581" y="254246"/>
            <a:ext cx="513808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/>
              <a:t>Bonus Bureau, Computing Division, 11/24/1924</a:t>
            </a:r>
          </a:p>
        </p:txBody>
      </p:sp>
    </p:spTree>
    <p:extLst>
      <p:ext uri="{BB962C8B-B14F-4D97-AF65-F5344CB8AC3E}">
        <p14:creationId xmlns:p14="http://schemas.microsoft.com/office/powerpoint/2010/main" val="11681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523"/>
          <a:stretch/>
        </p:blipFill>
        <p:spPr>
          <a:xfrm>
            <a:off x="306703" y="130214"/>
            <a:ext cx="9826176" cy="653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2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0-12 at 8.50.16 PM.png">
            <a:extLst>
              <a:ext uri="{FF2B5EF4-FFF2-40B4-BE49-F238E27FC236}">
                <a16:creationId xmlns:a16="http://schemas.microsoft.com/office/drawing/2014/main" xmlns="" id="{24811BFC-C92D-7F43-8B5D-8F10F933A8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212"/>
          <a:stretch/>
        </p:blipFill>
        <p:spPr>
          <a:xfrm>
            <a:off x="440816" y="1264307"/>
            <a:ext cx="11352619" cy="297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5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32FF18-2348-C14C-8694-315F8940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320" r="1542" b="3798"/>
          <a:stretch/>
        </p:blipFill>
        <p:spPr>
          <a:xfrm>
            <a:off x="1073146" y="1495399"/>
            <a:ext cx="10016035" cy="260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5C410B-34CE-D544-A493-101D5159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260"/>
          <a:stretch/>
        </p:blipFill>
        <p:spPr>
          <a:xfrm>
            <a:off x="1076459" y="4118113"/>
            <a:ext cx="10012171" cy="266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858180" y="228600"/>
            <a:ext cx="8445966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00"/>
              <a:t>Why is the </a:t>
            </a:r>
            <a:r>
              <a:rPr lang="en-US" sz="5900" i="1" smtClean="0"/>
              <a:t>alphabet </a:t>
            </a:r>
            <a:r>
              <a:rPr lang="en-US" sz="5900" smtClean="0"/>
              <a:t>finite</a:t>
            </a:r>
            <a:r>
              <a:rPr lang="en-US" sz="59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14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Humans can compute, but machines can’t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mtClean="0"/>
              <a:t>Subjective thing:</a:t>
            </a:r>
          </a:p>
          <a:p>
            <a:pPr lvl="1"/>
            <a:r>
              <a:rPr lang="en-US" smtClean="0"/>
              <a:t>Is this delicious?</a:t>
            </a:r>
          </a:p>
          <a:p>
            <a:r>
              <a:rPr lang="en-US" smtClean="0"/>
              <a:t>Perhaps nothing (e.g. if I could perfectly represent a human brain as a program)</a:t>
            </a:r>
          </a:p>
          <a:p>
            <a:r>
              <a:rPr lang="en-US" smtClean="0"/>
              <a:t>Meaning of life</a:t>
            </a:r>
          </a:p>
          <a:p>
            <a:pPr lvl="1"/>
            <a:r>
              <a:rPr lang="en-US" smtClean="0"/>
              <a:t>Can humans even do this</a:t>
            </a:r>
          </a:p>
          <a:p>
            <a:pPr lvl="1"/>
            <a:r>
              <a:rPr lang="en-US" smtClean="0"/>
              <a:t>42</a:t>
            </a:r>
          </a:p>
          <a:p>
            <a:r>
              <a:rPr lang="en-US" smtClean="0"/>
              <a:t>Quality of art</a:t>
            </a:r>
          </a:p>
          <a:p>
            <a:pPr lvl="1"/>
            <a:r>
              <a:rPr lang="en-US" smtClean="0"/>
              <a:t>Quality art looks realistic</a:t>
            </a:r>
          </a:p>
          <a:p>
            <a:pPr lvl="1"/>
            <a:r>
              <a:rPr lang="en-US" smtClean="0"/>
              <a:t>Quality of art uses lots of color</a:t>
            </a:r>
          </a:p>
          <a:p>
            <a:r>
              <a:rPr lang="en-US" smtClean="0"/>
              <a:t>Machines can only do what we could write an algorithm for.</a:t>
            </a:r>
          </a:p>
          <a:p>
            <a:r>
              <a:rPr lang="en-US" smtClean="0"/>
              <a:t>You could maybe make a machine mimic an individual’s preferences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6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832FF18-2348-C14C-8694-315F89405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1320" r="1542" b="3798"/>
          <a:stretch/>
        </p:blipFill>
        <p:spPr>
          <a:xfrm>
            <a:off x="1073146" y="1495399"/>
            <a:ext cx="10016035" cy="2609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A5C410B-34CE-D544-A493-101D5159AC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t="7260"/>
          <a:stretch/>
        </p:blipFill>
        <p:spPr>
          <a:xfrm>
            <a:off x="1076459" y="4118113"/>
            <a:ext cx="10012171" cy="2663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858180" y="228600"/>
            <a:ext cx="8445966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00"/>
              <a:t>Why is the </a:t>
            </a:r>
            <a:r>
              <a:rPr lang="en-US" sz="5900" i="1" smtClean="0"/>
              <a:t>alphabet </a:t>
            </a:r>
            <a:r>
              <a:rPr lang="en-US" sz="5900" smtClean="0"/>
              <a:t>finite</a:t>
            </a:r>
            <a:r>
              <a:rPr lang="en-US" sz="590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29C713-FE46-BC4C-BD7B-ED0730A4F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780168"/>
            <a:ext cx="11861321" cy="271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6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Why is the </a:t>
            </a:r>
            <a:r>
              <a:rPr lang="en-US" i="1" smtClean="0"/>
              <a:t>alphabet </a:t>
            </a:r>
            <a:r>
              <a:rPr lang="en-US" smtClean="0"/>
              <a:t>finite?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Recognizing/distinguishing symbols should be “quick”, it shouldn’t require its own “computation”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82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03B7B4-C6EE-954F-B6E7-64C2289F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</a:t>
            </a:r>
            <a:r>
              <a:rPr lang="en-US" i="1" dirty="0"/>
              <a:t>number of states</a:t>
            </a:r>
            <a:r>
              <a:rPr lang="en-US" dirty="0"/>
              <a:t> finite?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0ECA79F-9FBC-C947-A9A5-B4C81E04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59B05-39F8-4941-A3FC-020097ED1326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 descr="Screen Shot 2014-10-12 at 8.54.21 PM.png">
            <a:extLst>
              <a:ext uri="{FF2B5EF4-FFF2-40B4-BE49-F238E27FC236}">
                <a16:creationId xmlns:a16="http://schemas.microsoft.com/office/drawing/2014/main" xmlns="" id="{4300E7E9-B261-9946-8E46-E773B8793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5" t="3534" r="4716" b="-1"/>
          <a:stretch/>
        </p:blipFill>
        <p:spPr>
          <a:xfrm>
            <a:off x="837982" y="1908511"/>
            <a:ext cx="10299224" cy="423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96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Why is the </a:t>
            </a:r>
            <a:r>
              <a:rPr lang="en-US" i="1" smtClean="0"/>
              <a:t>number of states </a:t>
            </a:r>
            <a:r>
              <a:rPr lang="en-US" smtClean="0"/>
              <a:t>finite?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states in the machine represent the “state of mind” of a human. </a:t>
            </a:r>
          </a:p>
          <a:p>
            <a:r>
              <a:rPr lang="en-US" smtClean="0"/>
              <a:t>Humans should only be able to have a finite number of “states of mind”</a:t>
            </a:r>
          </a:p>
          <a:p>
            <a:pPr lvl="1"/>
            <a:r>
              <a:rPr lang="en-US" smtClean="0"/>
              <a:t>Your “state of mind” must be in your brain, and your brain has finite volume/mass/matter/stuff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 machine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Before: Human with “states of mind”, typing on a typewriter with finitely many “keys”, working on a piece of paper</a:t>
            </a:r>
          </a:p>
          <a:p>
            <a:r>
              <a:rPr lang="en-US" smtClean="0"/>
              <a:t>Model: finitely many states, finitely many characters in an alphabet, linear tape for memory, the human can change the tape, the tape can influence the human’s state of mind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62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523"/>
          <a:stretch/>
        </p:blipFill>
        <p:spPr>
          <a:xfrm>
            <a:off x="306703" y="130214"/>
            <a:ext cx="9826176" cy="6533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4-10-12 at 8.44.56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14" t="57383" r="4749" b="31670"/>
          <a:stretch/>
        </p:blipFill>
        <p:spPr>
          <a:xfrm>
            <a:off x="1030442" y="1226792"/>
            <a:ext cx="10831279" cy="114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887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What can a Turing Machine compute?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sure:</a:t>
            </a:r>
          </a:p>
          <a:p>
            <a:pPr lvl="1"/>
            <a:r>
              <a:rPr lang="en-US" smtClean="0"/>
              <a:t>Any Java/Python program</a:t>
            </a:r>
          </a:p>
          <a:p>
            <a:r>
              <a:rPr lang="en-US" smtClean="0"/>
              <a:t>If the Church-Turing Thesis is Correct:</a:t>
            </a:r>
          </a:p>
          <a:p>
            <a:pPr lvl="1"/>
            <a:r>
              <a:rPr lang="en-US" smtClean="0"/>
              <a:t>Anything that a human can compute</a:t>
            </a:r>
          </a:p>
          <a:p>
            <a:r>
              <a:rPr lang="en-US" smtClean="0"/>
              <a:t>Some evidence that it might be correct:</a:t>
            </a:r>
          </a:p>
          <a:p>
            <a:pPr lvl="1"/>
            <a:r>
              <a:rPr lang="en-US" smtClean="0">
                <a:hlinkClick r:id="rId2"/>
              </a:rPr>
              <a:t>Simulating a nematode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58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Alan Turing’s contribution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What we did this semester:</a:t>
            </a:r>
          </a:p>
          <a:p>
            <a:pPr lvl="1"/>
            <a:r>
              <a:rPr lang="en-US" smtClean="0"/>
              <a:t>We have a vague understanding of what a computer is and what it does</a:t>
            </a:r>
          </a:p>
          <a:p>
            <a:pPr lvl="1"/>
            <a:r>
              <a:rPr lang="en-US" smtClean="0"/>
              <a:t>We started with our idea of what a computer is, and then tried for formalize that</a:t>
            </a:r>
          </a:p>
          <a:p>
            <a:r>
              <a:rPr lang="en-US" smtClean="0"/>
              <a:t>What did Alan Turing do?</a:t>
            </a:r>
          </a:p>
          <a:p>
            <a:pPr lvl="1"/>
            <a:r>
              <a:rPr lang="en-US" smtClean="0"/>
              <a:t>We had examples of computers: Babbage machines, electical computers (Bombe), etc.</a:t>
            </a:r>
          </a:p>
          <a:p>
            <a:pPr lvl="1"/>
            <a:r>
              <a:rPr lang="en-US" smtClean="0"/>
              <a:t>He started with the most impressive computer he could think of as the “baseline” for his definition</a:t>
            </a:r>
          </a:p>
          <a:p>
            <a:pPr lvl="2"/>
            <a:r>
              <a:rPr lang="en-US" smtClean="0"/>
              <a:t>Humans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-152400"/>
            <a:ext cx="10969943" cy="1143000"/>
          </a:xfrm>
        </p:spPr>
        <p:txBody>
          <a:bodyPr/>
          <a:lstStyle/>
          <a:p>
            <a:r>
              <a:rPr lang="en-US"/>
              <a:t>Turing Machines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6551612" cy="5562600"/>
          </a:xfrm>
        </p:spPr>
        <p:txBody>
          <a:bodyPr>
            <a:normAutofit/>
          </a:bodyPr>
          <a:lstStyle/>
          <a:p>
            <a:r>
              <a:rPr lang="en-US"/>
              <a:t>FSA: </a:t>
            </a:r>
          </a:p>
          <a:p>
            <a:pPr lvl="1"/>
            <a:r>
              <a:rPr lang="en-US"/>
              <a:t>Finite number of states, </a:t>
            </a:r>
          </a:p>
          <a:p>
            <a:pPr lvl="1"/>
            <a:r>
              <a:rPr lang="en-US"/>
              <a:t>read-once input, </a:t>
            </a:r>
          </a:p>
          <a:p>
            <a:pPr lvl="1"/>
            <a:r>
              <a:rPr lang="en-US"/>
              <a:t>transition using input bit and </a:t>
            </a:r>
            <a:r>
              <a:rPr lang="en-US" smtClean="0"/>
              <a:t>state(s)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99212" y="1295400"/>
            <a:ext cx="5778193" cy="5562600"/>
          </a:xfrm>
          <a:prstGeom prst="rect">
            <a:avLst/>
          </a:prstGeom>
        </p:spPr>
        <p:txBody>
          <a:bodyPr vert="horz" lIns="121899" tIns="60949" rIns="121899" bIns="60949" rtlCol="0">
            <a:noAutofit/>
          </a:bodyPr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/>
              <a:t>Turing Machine:</a:t>
            </a:r>
          </a:p>
          <a:p>
            <a:pPr lvl="1"/>
            <a:r>
              <a:rPr lang="en-US" sz="2900" dirty="0"/>
              <a:t>Finite number of states,</a:t>
            </a:r>
          </a:p>
          <a:p>
            <a:pPr lvl="1"/>
            <a:r>
              <a:rPr lang="en-US" sz="2900" strike="sngStrike" dirty="0"/>
              <a:t>Read-once input,</a:t>
            </a:r>
          </a:p>
          <a:p>
            <a:pPr lvl="1"/>
            <a:r>
              <a:rPr lang="en-US" sz="2900" dirty="0"/>
              <a:t>Semi-infinite tape (memory)</a:t>
            </a:r>
          </a:p>
          <a:p>
            <a:pPr lvl="1"/>
            <a:r>
              <a:rPr lang="en-US" sz="2900" dirty="0"/>
              <a:t>Transition </a:t>
            </a:r>
            <a:r>
              <a:rPr lang="en-US" sz="2900"/>
              <a:t>using </a:t>
            </a:r>
            <a:r>
              <a:rPr lang="en-US" sz="2900" smtClean="0"/>
              <a:t>“</a:t>
            </a:r>
            <a:r>
              <a:rPr lang="en-US" sz="2900" dirty="0"/>
              <a:t>current symbol” on tape</a:t>
            </a:r>
          </a:p>
          <a:p>
            <a:pPr lvl="1"/>
            <a:r>
              <a:rPr lang="en-US" sz="2900" dirty="0"/>
              <a:t>Can overwrite current symbol, move left/right on tape </a:t>
            </a:r>
          </a:p>
        </p:txBody>
      </p:sp>
    </p:spTree>
    <p:extLst>
      <p:ext uri="{BB962C8B-B14F-4D97-AF65-F5344CB8AC3E}">
        <p14:creationId xmlns:p14="http://schemas.microsoft.com/office/powerpoint/2010/main" val="423714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3558008" y="3330243"/>
            <a:ext cx="6566196" cy="1013157"/>
            <a:chOff x="2627551" y="3748875"/>
            <a:chExt cx="6566196" cy="1013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2627551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27551" y="3816036"/>
                  <a:ext cx="630328" cy="94402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257879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57879" y="3816036"/>
                  <a:ext cx="630328" cy="94402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3888208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88208" y="3816036"/>
                  <a:ext cx="630328" cy="94402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4518536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18536" y="3816036"/>
                  <a:ext cx="630328" cy="94402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148865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48865" y="3816036"/>
                  <a:ext cx="630328" cy="94402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779193" y="3816036"/>
                  <a:ext cx="630328" cy="944025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79193" y="3816036"/>
                  <a:ext cx="630328" cy="94402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6409521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09521" y="3816036"/>
                  <a:ext cx="630328" cy="94402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039850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9850" y="3816036"/>
                  <a:ext cx="630328" cy="94402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7670178" y="3816036"/>
                  <a:ext cx="630328" cy="944025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FF66FF"/>
                            </a:solidFill>
                            <a:latin typeface="Cambria Math"/>
                          </a:rPr>
                          <m:t>∅</m:t>
                        </m:r>
                      </m:oMath>
                    </m:oMathPara>
                  </a14:m>
                  <a:endParaRPr lang="en-US" sz="3200" dirty="0">
                    <a:solidFill>
                      <a:srgbClr val="FF66FF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 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70178" y="3816036"/>
                  <a:ext cx="630328" cy="94402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/>
            <p:cNvCxnSpPr/>
            <p:nvPr/>
          </p:nvCxnSpPr>
          <p:spPr>
            <a:xfrm>
              <a:off x="8300507" y="3816036"/>
              <a:ext cx="630328" cy="19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300507" y="4760061"/>
              <a:ext cx="630328" cy="19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8696061" y="3748875"/>
              <a:ext cx="49768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/>
                <a:t>…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32705" y="1371600"/>
            <a:ext cx="1892823" cy="2025809"/>
            <a:chOff x="3503612" y="1676400"/>
            <a:chExt cx="1525082" cy="1632231"/>
          </a:xfrm>
        </p:grpSpPr>
        <p:grpSp>
          <p:nvGrpSpPr>
            <p:cNvPr id="19" name="Group 18"/>
            <p:cNvGrpSpPr/>
            <p:nvPr/>
          </p:nvGrpSpPr>
          <p:grpSpPr>
            <a:xfrm>
              <a:off x="3503612" y="1676400"/>
              <a:ext cx="1525082" cy="1632231"/>
              <a:chOff x="3503612" y="1676400"/>
              <a:chExt cx="1525082" cy="163223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3503612" y="1676400"/>
                <a:ext cx="1525079" cy="107047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3503612" y="1828800"/>
                <a:ext cx="1447799" cy="761930"/>
                <a:chOff x="8148422" y="3507365"/>
                <a:chExt cx="2875529" cy="1444132"/>
              </a:xfrm>
            </p:grpSpPr>
            <p:sp>
              <p:nvSpPr>
                <p:cNvPr id="26" name="Cloud"/>
                <p:cNvSpPr>
                  <a:spLocks noChangeAspect="1" noEditPoints="1" noChangeArrowheads="1"/>
                </p:cNvSpPr>
                <p:nvPr/>
              </p:nvSpPr>
              <p:spPr bwMode="auto">
                <a:xfrm rot="391928">
                  <a:off x="8148422" y="3507365"/>
                  <a:ext cx="2875529" cy="1444132"/>
                </a:xfrm>
                <a:custGeom>
                  <a:avLst/>
                  <a:gdLst>
                    <a:gd name="T0" fmla="*/ 67 w 21600"/>
                    <a:gd name="T1" fmla="*/ 10800 h 21600"/>
                    <a:gd name="T2" fmla="*/ 10800 w 21600"/>
                    <a:gd name="T3" fmla="*/ 21577 h 21600"/>
                    <a:gd name="T4" fmla="*/ 21582 w 21600"/>
                    <a:gd name="T5" fmla="*/ 10800 h 21600"/>
                    <a:gd name="T6" fmla="*/ 10800 w 21600"/>
                    <a:gd name="T7" fmla="*/ 1235 h 21600"/>
                    <a:gd name="T8" fmla="*/ 2977 w 21600"/>
                    <a:gd name="T9" fmla="*/ 3262 h 21600"/>
                    <a:gd name="T10" fmla="*/ 17087 w 21600"/>
                    <a:gd name="T11" fmla="*/ 17337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 extrusionOk="0">
                      <a:moveTo>
                        <a:pt x="1949" y="7180"/>
                      </a:moveTo>
                      <a:cubicBezTo>
                        <a:pt x="841" y="7336"/>
                        <a:pt x="0" y="8613"/>
                        <a:pt x="0" y="10137"/>
                      </a:cubicBezTo>
                      <a:cubicBezTo>
                        <a:pt x="-1" y="11192"/>
                        <a:pt x="409" y="12169"/>
                        <a:pt x="1074" y="12702"/>
                      </a:cubicBezTo>
                      <a:lnTo>
                        <a:pt x="1063" y="12668"/>
                      </a:lnTo>
                      <a:cubicBezTo>
                        <a:pt x="685" y="13217"/>
                        <a:pt x="475" y="13940"/>
                        <a:pt x="475" y="14690"/>
                      </a:cubicBezTo>
                      <a:cubicBezTo>
                        <a:pt x="475" y="16325"/>
                        <a:pt x="1451" y="17650"/>
                        <a:pt x="2655" y="17650"/>
                      </a:cubicBezTo>
                      <a:cubicBezTo>
                        <a:pt x="2739" y="17650"/>
                        <a:pt x="2824" y="17643"/>
                        <a:pt x="2909" y="17629"/>
                      </a:cubicBezTo>
                      <a:lnTo>
                        <a:pt x="2897" y="17649"/>
                      </a:lnTo>
                      <a:cubicBezTo>
                        <a:pt x="3585" y="19288"/>
                        <a:pt x="4863" y="20300"/>
                        <a:pt x="6247" y="20300"/>
                      </a:cubicBezTo>
                      <a:cubicBezTo>
                        <a:pt x="6947" y="20299"/>
                        <a:pt x="7635" y="20039"/>
                        <a:pt x="8235" y="19546"/>
                      </a:cubicBezTo>
                      <a:lnTo>
                        <a:pt x="8229" y="19550"/>
                      </a:lnTo>
                      <a:cubicBezTo>
                        <a:pt x="8855" y="20829"/>
                        <a:pt x="9908" y="21597"/>
                        <a:pt x="11036" y="21597"/>
                      </a:cubicBezTo>
                      <a:cubicBezTo>
                        <a:pt x="12523" y="21596"/>
                        <a:pt x="13836" y="20267"/>
                        <a:pt x="14267" y="18324"/>
                      </a:cubicBezTo>
                      <a:lnTo>
                        <a:pt x="14270" y="18350"/>
                      </a:lnTo>
                      <a:cubicBezTo>
                        <a:pt x="14730" y="18740"/>
                        <a:pt x="15260" y="18947"/>
                        <a:pt x="15802" y="18947"/>
                      </a:cubicBezTo>
                      <a:cubicBezTo>
                        <a:pt x="17390" y="18946"/>
                        <a:pt x="18682" y="17205"/>
                        <a:pt x="18694" y="15045"/>
                      </a:cubicBezTo>
                      <a:lnTo>
                        <a:pt x="18689" y="15035"/>
                      </a:lnTo>
                      <a:cubicBezTo>
                        <a:pt x="20357" y="14710"/>
                        <a:pt x="21597" y="12765"/>
                        <a:pt x="21597" y="10472"/>
                      </a:cubicBezTo>
                      <a:cubicBezTo>
                        <a:pt x="21597" y="9456"/>
                        <a:pt x="21350" y="8469"/>
                        <a:pt x="20896" y="7663"/>
                      </a:cubicBezTo>
                      <a:lnTo>
                        <a:pt x="20889" y="7661"/>
                      </a:lnTo>
                      <a:cubicBezTo>
                        <a:pt x="21031" y="7208"/>
                        <a:pt x="21105" y="6721"/>
                        <a:pt x="21105" y="6228"/>
                      </a:cubicBezTo>
                      <a:cubicBezTo>
                        <a:pt x="21105" y="4588"/>
                        <a:pt x="20299" y="3150"/>
                        <a:pt x="19139" y="2719"/>
                      </a:cubicBezTo>
                      <a:lnTo>
                        <a:pt x="19148" y="2712"/>
                      </a:lnTo>
                      <a:cubicBezTo>
                        <a:pt x="18940" y="1142"/>
                        <a:pt x="17933" y="0"/>
                        <a:pt x="16758" y="0"/>
                      </a:cubicBezTo>
                      <a:cubicBezTo>
                        <a:pt x="16044" y="-1"/>
                        <a:pt x="15367" y="426"/>
                        <a:pt x="14905" y="1165"/>
                      </a:cubicBezTo>
                      <a:lnTo>
                        <a:pt x="14909" y="1170"/>
                      </a:lnTo>
                      <a:cubicBezTo>
                        <a:pt x="14497" y="432"/>
                        <a:pt x="13855" y="0"/>
                        <a:pt x="13174" y="0"/>
                      </a:cubicBezTo>
                      <a:cubicBezTo>
                        <a:pt x="12347" y="-1"/>
                        <a:pt x="11590" y="637"/>
                        <a:pt x="11221" y="1645"/>
                      </a:cubicBezTo>
                      <a:lnTo>
                        <a:pt x="11229" y="1694"/>
                      </a:lnTo>
                      <a:cubicBezTo>
                        <a:pt x="10730" y="1024"/>
                        <a:pt x="10058" y="650"/>
                        <a:pt x="9358" y="650"/>
                      </a:cubicBezTo>
                      <a:cubicBezTo>
                        <a:pt x="8372" y="649"/>
                        <a:pt x="7466" y="1391"/>
                        <a:pt x="7003" y="2578"/>
                      </a:cubicBezTo>
                      <a:lnTo>
                        <a:pt x="6995" y="2602"/>
                      </a:lnTo>
                      <a:cubicBezTo>
                        <a:pt x="6477" y="2189"/>
                        <a:pt x="5888" y="1972"/>
                        <a:pt x="5288" y="1972"/>
                      </a:cubicBezTo>
                      <a:cubicBezTo>
                        <a:pt x="3423" y="1972"/>
                        <a:pt x="1912" y="4029"/>
                        <a:pt x="1912" y="6567"/>
                      </a:cubicBezTo>
                      <a:cubicBezTo>
                        <a:pt x="1911" y="6774"/>
                        <a:pt x="1922" y="6981"/>
                        <a:pt x="1942" y="7186"/>
                      </a:cubicBezTo>
                      <a:close/>
                    </a:path>
                    <a:path w="21600" h="21600" fill="none" extrusionOk="0">
                      <a:moveTo>
                        <a:pt x="1074" y="12702"/>
                      </a:moveTo>
                      <a:cubicBezTo>
                        <a:pt x="1407" y="12969"/>
                        <a:pt x="1786" y="13110"/>
                        <a:pt x="2172" y="13110"/>
                      </a:cubicBezTo>
                      <a:cubicBezTo>
                        <a:pt x="2228" y="13109"/>
                        <a:pt x="2285" y="13107"/>
                        <a:pt x="2341" y="13101"/>
                      </a:cubicBezTo>
                    </a:path>
                    <a:path w="21600" h="21600" fill="none" extrusionOk="0">
                      <a:moveTo>
                        <a:pt x="2909" y="17629"/>
                      </a:moveTo>
                      <a:cubicBezTo>
                        <a:pt x="3099" y="17599"/>
                        <a:pt x="3285" y="17535"/>
                        <a:pt x="3463" y="17439"/>
                      </a:cubicBezTo>
                    </a:path>
                    <a:path w="21600" h="21600" fill="none" extrusionOk="0">
                      <a:moveTo>
                        <a:pt x="7895" y="18680"/>
                      </a:moveTo>
                      <a:cubicBezTo>
                        <a:pt x="7983" y="18985"/>
                        <a:pt x="8095" y="19277"/>
                        <a:pt x="8229" y="19550"/>
                      </a:cubicBezTo>
                    </a:path>
                    <a:path w="21600" h="21600" fill="none" extrusionOk="0">
                      <a:moveTo>
                        <a:pt x="14267" y="18324"/>
                      </a:moveTo>
                      <a:cubicBezTo>
                        <a:pt x="14336" y="18013"/>
                        <a:pt x="14380" y="17693"/>
                        <a:pt x="14400" y="17370"/>
                      </a:cubicBezTo>
                    </a:path>
                    <a:path w="21600" h="21600" fill="none" extrusionOk="0">
                      <a:moveTo>
                        <a:pt x="18694" y="15045"/>
                      </a:moveTo>
                      <a:cubicBezTo>
                        <a:pt x="18694" y="15034"/>
                        <a:pt x="18695" y="15024"/>
                        <a:pt x="18695" y="15013"/>
                      </a:cubicBezTo>
                      <a:cubicBezTo>
                        <a:pt x="18695" y="13508"/>
                        <a:pt x="18063" y="12136"/>
                        <a:pt x="17069" y="11477"/>
                      </a:cubicBezTo>
                    </a:path>
                    <a:path w="21600" h="21600" fill="none" extrusionOk="0">
                      <a:moveTo>
                        <a:pt x="20165" y="8999"/>
                      </a:moveTo>
                      <a:cubicBezTo>
                        <a:pt x="20479" y="8635"/>
                        <a:pt x="20726" y="8177"/>
                        <a:pt x="20889" y="7661"/>
                      </a:cubicBezTo>
                    </a:path>
                    <a:path w="21600" h="21600" fill="none" extrusionOk="0">
                      <a:moveTo>
                        <a:pt x="19186" y="3344"/>
                      </a:moveTo>
                      <a:cubicBezTo>
                        <a:pt x="19186" y="3328"/>
                        <a:pt x="19187" y="3313"/>
                        <a:pt x="19187" y="3297"/>
                      </a:cubicBezTo>
                      <a:cubicBezTo>
                        <a:pt x="19187" y="3101"/>
                        <a:pt x="19174" y="2905"/>
                        <a:pt x="19148" y="2712"/>
                      </a:cubicBezTo>
                    </a:path>
                    <a:path w="21600" h="21600" fill="none" extrusionOk="0">
                      <a:moveTo>
                        <a:pt x="14905" y="1165"/>
                      </a:moveTo>
                      <a:cubicBezTo>
                        <a:pt x="14754" y="1408"/>
                        <a:pt x="14629" y="1679"/>
                        <a:pt x="14535" y="1971"/>
                      </a:cubicBezTo>
                    </a:path>
                    <a:path w="21600" h="21600" fill="none" extrusionOk="0">
                      <a:moveTo>
                        <a:pt x="11221" y="1645"/>
                      </a:moveTo>
                      <a:cubicBezTo>
                        <a:pt x="11140" y="1866"/>
                        <a:pt x="11080" y="2099"/>
                        <a:pt x="11041" y="2340"/>
                      </a:cubicBezTo>
                    </a:path>
                    <a:path w="21600" h="21600" fill="none" extrusionOk="0">
                      <a:moveTo>
                        <a:pt x="7645" y="3276"/>
                      </a:moveTo>
                      <a:cubicBezTo>
                        <a:pt x="7449" y="3016"/>
                        <a:pt x="7231" y="2790"/>
                        <a:pt x="6995" y="2602"/>
                      </a:cubicBezTo>
                    </a:path>
                    <a:path w="21600" h="21600" fill="none" extrusionOk="0">
                      <a:moveTo>
                        <a:pt x="1942" y="7186"/>
                      </a:moveTo>
                      <a:cubicBezTo>
                        <a:pt x="1966" y="7426"/>
                        <a:pt x="2004" y="7663"/>
                        <a:pt x="2056" y="7895"/>
                      </a:cubicBezTo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9525">
                  <a:solidFill>
                    <a:srgbClr val="0070C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7" name="Rectangle 39"/>
                <p:cNvSpPr>
                  <a:spLocks noChangeArrowheads="1"/>
                </p:cNvSpPr>
                <p:nvPr/>
              </p:nvSpPr>
              <p:spPr bwMode="auto">
                <a:xfrm>
                  <a:off x="8835563" y="3735515"/>
                  <a:ext cx="1145121" cy="658019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tIns="0" bIns="0">
                  <a:spAutoFit/>
                </a:bodyPr>
                <a:lstStyle/>
                <a:p>
                  <a:r>
                    <a:rPr lang="en-US" sz="2800" b="0">
                      <a:solidFill>
                        <a:schemeClr val="accent1">
                          <a:lumMod val="75000"/>
                        </a:schemeClr>
                      </a:solidFill>
                    </a:rPr>
                    <a:t>FSA</a:t>
                  </a:r>
                  <a:endParaRPr lang="en-US" sz="2800" b="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</p:grpSp>
          <p:cxnSp>
            <p:nvCxnSpPr>
              <p:cNvPr id="24" name="Straight Connector 23"/>
              <p:cNvCxnSpPr/>
              <p:nvPr/>
            </p:nvCxnSpPr>
            <p:spPr>
              <a:xfrm rot="16200000" flipV="1">
                <a:off x="3489437" y="2761052"/>
                <a:ext cx="561755" cy="53340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 flipH="1" flipV="1">
                <a:off x="4511925" y="2791861"/>
                <a:ext cx="561751" cy="47178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ight Arrow 19"/>
            <p:cNvSpPr/>
            <p:nvPr/>
          </p:nvSpPr>
          <p:spPr>
            <a:xfrm>
              <a:off x="4341812" y="3048000"/>
              <a:ext cx="228600" cy="21419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Left Arrow 20"/>
            <p:cNvSpPr/>
            <p:nvPr/>
          </p:nvSpPr>
          <p:spPr>
            <a:xfrm>
              <a:off x="4037012" y="3048000"/>
              <a:ext cx="191838" cy="228600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39"/>
          <p:cNvSpPr>
            <a:spLocks noChangeArrowheads="1"/>
          </p:cNvSpPr>
          <p:nvPr/>
        </p:nvSpPr>
        <p:spPr bwMode="auto">
          <a:xfrm>
            <a:off x="8699905" y="1371600"/>
            <a:ext cx="349050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States, transitions, etc.</a:t>
            </a:r>
            <a:endParaRPr lang="en-US" sz="28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Arrow Connector 29"/>
          <p:cNvCxnSpPr>
            <a:stCxn id="28" idx="1"/>
          </p:cNvCxnSpPr>
          <p:nvPr/>
        </p:nvCxnSpPr>
        <p:spPr>
          <a:xfrm flipH="1">
            <a:off x="7822290" y="1587044"/>
            <a:ext cx="877615" cy="274284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4215019" y="4395124"/>
            <a:ext cx="429739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</a:rPr>
              <a:t>Semi-infinite tape (memory)</a:t>
            </a:r>
            <a:endParaRPr lang="en-US" sz="2800" b="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0" y="2971800"/>
                <a:ext cx="292768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mtClean="0">
                    <a:solidFill>
                      <a:srgbClr val="E422C8"/>
                    </a:solidFill>
                  </a:rPr>
                  <a:t>Tape Contents: Initially contains string start symbol (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E422C8"/>
                        </a:solidFill>
                        <a:latin typeface="Cambria Math"/>
                      </a:rPr>
                      <m:t>𝛻</m:t>
                    </m:r>
                  </m:oMath>
                </a14:m>
                <a:r>
                  <a:rPr lang="en-US" smtClean="0">
                    <a:solidFill>
                      <a:srgbClr val="E422C8"/>
                    </a:solidFill>
                  </a:rPr>
                  <a:t>), then  </a:t>
                </a:r>
                <a:r>
                  <a:rPr lang="en-US">
                    <a:solidFill>
                      <a:srgbClr val="E422C8"/>
                    </a:solidFill>
                  </a:rPr>
                  <a:t>input string </a:t>
                </a:r>
                <a:r>
                  <a:rPr lang="en-US" smtClean="0">
                    <a:solidFill>
                      <a:srgbClr val="E422C8"/>
                    </a:solidFill>
                  </a:rPr>
                  <a:t>then blanks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422C8"/>
                        </a:solidFill>
                        <a:latin typeface="Cambria Math"/>
                      </a:rPr>
                      <m:t>∅</m:t>
                    </m:r>
                  </m:oMath>
                </a14:m>
                <a:r>
                  <a:rPr lang="en-US" smtClean="0">
                    <a:solidFill>
                      <a:srgbClr val="E422C8"/>
                    </a:solidFill>
                  </a:rPr>
                  <a:t>)</a:t>
                </a:r>
                <a:endParaRPr lang="en-US">
                  <a:solidFill>
                    <a:srgbClr val="E422C8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71800"/>
                <a:ext cx="2927680" cy="1938992"/>
              </a:xfrm>
              <a:prstGeom prst="rect">
                <a:avLst/>
              </a:prstGeom>
              <a:blipFill rotWithShape="1">
                <a:blip r:embed="rId11"/>
                <a:stretch>
                  <a:fillRect l="-3125" t="-2516" r="-1875" b="-5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097194" y="5029200"/>
            <a:ext cx="80396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Operation: </a:t>
            </a:r>
          </a:p>
          <a:p>
            <a:r>
              <a:rPr lang="en-US" sz="2000"/>
              <a:t>transitions outgoing from each state match on current character on the tape, when transitioning you can overwrite that character and move which cell you’re reading</a:t>
            </a:r>
          </a:p>
          <a:p>
            <a:r>
              <a:rPr lang="en-US" sz="2000" smtClean="0"/>
              <a:t>Return 1 if </a:t>
            </a:r>
            <a:r>
              <a:rPr lang="en-US" sz="2000"/>
              <a:t>we enter the accept state, </a:t>
            </a:r>
            <a:r>
              <a:rPr lang="en-US" sz="2000" smtClean="0"/>
              <a:t>Return 0 if </a:t>
            </a:r>
            <a:r>
              <a:rPr lang="en-US" sz="2000"/>
              <a:t>we enter the reject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 Box 12"/>
              <p:cNvSpPr txBox="1">
                <a:spLocks noChangeArrowheads="1"/>
              </p:cNvSpPr>
              <p:nvPr/>
            </p:nvSpPr>
            <p:spPr bwMode="auto">
              <a:xfrm>
                <a:off x="2927680" y="3397403"/>
                <a:ext cx="630328" cy="944025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srgbClr val="FF66FF"/>
                          </a:solidFill>
                          <a:latin typeface="Cambria Math"/>
                        </a:rPr>
                        <m:t>𝛻</m:t>
                      </m:r>
                    </m:oMath>
                  </m:oMathPara>
                </a14:m>
                <a:endParaRPr lang="en-US" sz="3200" b="0" smtClean="0">
                  <a:solidFill>
                    <a:srgbClr val="FF66FF"/>
                  </a:solidFill>
                </a:endParaRPr>
              </a:p>
            </p:txBody>
          </p:sp>
        </mc:Choice>
        <mc:Fallback xmlns="">
          <p:sp>
            <p:nvSpPr>
              <p:cNvPr id="34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7680" y="3397403"/>
                <a:ext cx="630328" cy="94402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484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Turing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-1588" y="1295400"/>
                <a:ext cx="9372600" cy="5672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r>
                  <a:rPr lang="en-US" sz="2800" smtClean="0"/>
                  <a:t>Basic idea: a </a:t>
                </a:r>
                <a:r>
                  <a:rPr lang="en-US" sz="2800">
                    <a:solidFill>
                      <a:srgbClr val="3399FF"/>
                    </a:solidFill>
                  </a:rPr>
                  <a:t>Turing Machine </a:t>
                </a:r>
                <a:r>
                  <a:rPr lang="en-US" sz="2800"/>
                  <a:t>is a finite state automaton</a:t>
                </a:r>
              </a:p>
              <a:p>
                <a:pPr marL="342900" indent="-342900"/>
                <a:r>
                  <a:rPr lang="en-US" sz="2800"/>
                  <a:t>	that can optionally read from/write to an infinite </a:t>
                </a: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tape</a:t>
                </a:r>
                <a:r>
                  <a:rPr lang="en-US" sz="2800"/>
                  <a:t>.</a:t>
                </a: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/>
                  <a:t>Finite set of states: 	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i="1">
                        <a:latin typeface="Cambria Math"/>
                      </a:rPr>
                      <m:t> = {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FF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FF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}</m:t>
                    </m:r>
                  </m:oMath>
                </a14:m>
                <a:endParaRPr lang="en-US" sz="28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/>
                  <a:t>Input alphabet: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Σ</m:t>
                    </m:r>
                  </m:oMath>
                </a14:m>
                <a:endParaRPr lang="en-US" sz="2800" baseline="-250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chemeClr val="accent2">
                        <a:lumMod val="75000"/>
                      </a:schemeClr>
                    </a:solidFill>
                  </a:rPr>
                  <a:t>Tape </a:t>
                </a:r>
                <a:r>
                  <a:rPr lang="en-US" sz="2800"/>
                  <a:t>alphabet (includes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en-US" sz="2800" smtClean="0"/>
                  <a:t>,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𝛻</m:t>
                    </m:r>
                  </m:oMath>
                </a14:m>
                <a:r>
                  <a:rPr lang="en-US" sz="2800" smtClean="0"/>
                  <a:t>): </a:t>
                </a:r>
                <a:r>
                  <a:rPr lang="en-US" sz="280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</m:oMath>
                </a14:m>
                <a:endParaRPr lang="en-US" sz="280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rgbClr val="3399FF"/>
                    </a:solidFill>
                  </a:rPr>
                  <a:t>Transition</a:t>
                </a:r>
                <a:r>
                  <a:rPr lang="en-US" sz="2800"/>
                  <a:t> function: 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𝛿</m:t>
                    </m:r>
                    <m:r>
                      <a:rPr lang="en-US" sz="2800" b="0" i="1" smtClean="0">
                        <a:latin typeface="Cambria Math"/>
                      </a:rPr>
                      <m:t>: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→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×{</m:t>
                    </m:r>
                    <m:r>
                      <a:rPr lang="en-US" sz="2800" b="0" i="1" smtClean="0">
                        <a:latin typeface="Cambria Math"/>
                      </a:rPr>
                      <m:t>𝐿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𝑅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𝑆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latin typeface="Cambria Math"/>
                      </a:rPr>
                      <m:t>𝐻</m:t>
                    </m:r>
                    <m:r>
                      <a:rPr lang="en-US" sz="2800" b="0" i="1" smtClean="0">
                        <a:latin typeface="Cambria Math"/>
                      </a:rPr>
                      <m:t>}</m:t>
                    </m:r>
                  </m:oMath>
                </a14:m>
                <a:endParaRPr lang="en-US" sz="2800" baseline="50000"/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>
                    <a:solidFill>
                      <a:srgbClr val="FF00FF"/>
                    </a:solidFill>
                  </a:rPr>
                  <a:t>Initial</a:t>
                </a:r>
                <a:r>
                  <a:rPr lang="en-US" sz="2800"/>
                  <a:t> state: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sz="2800">
                  <a:solidFill>
                    <a:srgbClr val="33CC33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  <a:buFontTx/>
                  <a:buChar char="•"/>
                </a:pPr>
                <a:r>
                  <a:rPr lang="en-US" sz="2800" smtClean="0">
                    <a:solidFill>
                      <a:srgbClr val="FF0000"/>
                    </a:solidFill>
                  </a:rPr>
                  <a:t>Final </a:t>
                </a:r>
                <a:r>
                  <a:rPr lang="en-US" sz="2800" smtClean="0"/>
                  <a:t>states:</a:t>
                </a:r>
                <a:r>
                  <a:rPr lang="en-US" sz="280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</a:rPr>
                      <m:t>F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endParaRPr lang="en-US" sz="2800">
                  <a:solidFill>
                    <a:srgbClr val="33CC33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endParaRPr lang="en-US" sz="2800" smtClean="0">
                  <a:solidFill>
                    <a:srgbClr val="3399FF"/>
                  </a:solidFill>
                </a:endParaRPr>
              </a:p>
              <a:p>
                <a:pPr marL="342900" indent="-342900">
                  <a:lnSpc>
                    <a:spcPct val="115000"/>
                  </a:lnSpc>
                  <a:spcBef>
                    <a:spcPct val="20000"/>
                  </a:spcBef>
                </a:pPr>
                <a:r>
                  <a:rPr lang="en-US" sz="2800" smtClean="0">
                    <a:solidFill>
                      <a:srgbClr val="3399FF"/>
                    </a:solidFill>
                  </a:rPr>
                  <a:t>Turing </a:t>
                </a:r>
                <a:r>
                  <a:rPr lang="en-US" sz="2800">
                    <a:solidFill>
                      <a:srgbClr val="3399FF"/>
                    </a:solidFill>
                  </a:rPr>
                  <a:t>Machine</a:t>
                </a:r>
                <a:r>
                  <a:rPr lang="en-US" sz="2800"/>
                  <a:t> is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𝑀</m:t>
                    </m:r>
                    <m:r>
                      <a:rPr lang="en-US" sz="2800" b="0" i="1" smtClean="0">
                        <a:latin typeface="Cambria Math"/>
                      </a:rPr>
                      <m:t>=(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/>
                      </a:rPr>
                      <m:t>Σ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/>
                      </a:rPr>
                      <m:t>Γ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𝛿</m:t>
                    </m:r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E422C8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𝐹</m:t>
                    </m:r>
                    <m:r>
                      <a:rPr lang="en-US" sz="2800" b="0" i="1" smtClean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88" y="1295400"/>
                <a:ext cx="9372600" cy="5672322"/>
              </a:xfrm>
              <a:prstGeom prst="rect">
                <a:avLst/>
              </a:prstGeom>
              <a:blipFill rotWithShape="1">
                <a:blip r:embed="rId2"/>
                <a:stretch>
                  <a:fillRect l="-1366" t="-430" b="-1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7"/>
          <p:cNvGrpSpPr>
            <a:grpSpLocks/>
          </p:cNvGrpSpPr>
          <p:nvPr/>
        </p:nvGrpSpPr>
        <p:grpSpPr bwMode="auto">
          <a:xfrm>
            <a:off x="5103812" y="4534059"/>
            <a:ext cx="914400" cy="678906"/>
            <a:chOff x="4724" y="1996"/>
            <a:chExt cx="38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18"/>
                <p:cNvSpPr>
                  <a:spLocks noChangeArrowheads="1"/>
                </p:cNvSpPr>
                <p:nvPr/>
              </p:nvSpPr>
              <p:spPr bwMode="auto">
                <a:xfrm>
                  <a:off x="4824" y="1996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FF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baseline="-2500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1996"/>
                  <a:ext cx="288" cy="288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 algn="ctr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19"/>
            <p:cNvGrpSpPr>
              <a:grpSpLocks/>
            </p:cNvGrpSpPr>
            <p:nvPr/>
          </p:nvGrpSpPr>
          <p:grpSpPr bwMode="auto">
            <a:xfrm>
              <a:off x="4724" y="2092"/>
              <a:ext cx="96" cy="96"/>
              <a:chOff x="4752" y="2092"/>
              <a:chExt cx="96" cy="96"/>
            </a:xfrm>
          </p:grpSpPr>
          <p:sp>
            <p:nvSpPr>
              <p:cNvPr id="29" name="Line 20"/>
              <p:cNvSpPr>
                <a:spLocks noChangeShapeType="1"/>
              </p:cNvSpPr>
              <p:nvPr/>
            </p:nvSpPr>
            <p:spPr bwMode="auto">
              <a:xfrm>
                <a:off x="4752" y="2092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tIns="0" bIns="0" anchor="ctr"/>
              <a:lstStyle/>
              <a:p>
                <a:endParaRPr lang="en-US"/>
              </a:p>
            </p:txBody>
          </p:sp>
          <p:sp>
            <p:nvSpPr>
              <p:cNvPr id="30" name="Line 21"/>
              <p:cNvSpPr>
                <a:spLocks noChangeShapeType="1"/>
              </p:cNvSpPr>
              <p:nvPr/>
            </p:nvSpPr>
            <p:spPr bwMode="auto">
              <a:xfrm flipH="1">
                <a:off x="4752" y="2140"/>
                <a:ext cx="96" cy="48"/>
              </a:xfrm>
              <a:prstGeom prst="line">
                <a:avLst/>
              </a:prstGeom>
              <a:noFill/>
              <a:ln w="95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tIns="0" bIns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oup 22"/>
          <p:cNvGrpSpPr>
            <a:grpSpLocks/>
          </p:cNvGrpSpPr>
          <p:nvPr/>
        </p:nvGrpSpPr>
        <p:grpSpPr bwMode="auto">
          <a:xfrm>
            <a:off x="8609000" y="3880173"/>
            <a:ext cx="2590158" cy="633413"/>
            <a:chOff x="4824" y="1647"/>
            <a:chExt cx="117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23"/>
                <p:cNvSpPr>
                  <a:spLocks noChangeArrowheads="1"/>
                </p:cNvSpPr>
                <p:nvPr/>
              </p:nvSpPr>
              <p:spPr bwMode="auto">
                <a:xfrm>
                  <a:off x="4824" y="1647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1647"/>
                  <a:ext cx="288" cy="288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AutoShape 24"/>
            <p:cNvCxnSpPr>
              <a:cxnSpLocks noChangeShapeType="1"/>
              <a:stCxn id="32" idx="6"/>
              <a:endCxn id="34" idx="2"/>
            </p:cNvCxnSpPr>
            <p:nvPr/>
          </p:nvCxnSpPr>
          <p:spPr bwMode="auto">
            <a:xfrm>
              <a:off x="5112" y="1791"/>
              <a:ext cx="602" cy="0"/>
            </a:xfrm>
            <a:prstGeom prst="straightConnector1">
              <a:avLst/>
            </a:prstGeom>
            <a:noFill/>
            <a:ln w="57150">
              <a:solidFill>
                <a:srgbClr val="3399FF"/>
              </a:solidFill>
              <a:round/>
              <a:headEnd/>
              <a:tailEnd type="triangle" w="med" len="med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25"/>
                <p:cNvSpPr>
                  <a:spLocks noChangeArrowheads="1"/>
                </p:cNvSpPr>
                <p:nvPr/>
              </p:nvSpPr>
              <p:spPr bwMode="auto">
                <a:xfrm>
                  <a:off x="5714" y="1647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4" name="Oval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4" y="1647"/>
                  <a:ext cx="288" cy="288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 w="9525" algn="ctr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26"/>
              <p:cNvSpPr>
                <a:spLocks noChangeArrowheads="1"/>
              </p:cNvSpPr>
              <p:nvPr/>
            </p:nvSpPr>
            <p:spPr bwMode="auto">
              <a:xfrm>
                <a:off x="7421049" y="2209800"/>
                <a:ext cx="609441" cy="609600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tIns="0" bIns="0" anchor="ctr"/>
              <a:lstStyle/>
              <a:p>
                <a:pPr algn="ctr">
                  <a:lnSpc>
                    <a:spcPct val="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Oval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21049" y="2209800"/>
                <a:ext cx="609441" cy="609600"/>
              </a:xfrm>
              <a:prstGeom prst="ellipse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27"/>
          <p:cNvGrpSpPr>
            <a:grpSpLocks/>
          </p:cNvGrpSpPr>
          <p:nvPr/>
        </p:nvGrpSpPr>
        <p:grpSpPr bwMode="auto">
          <a:xfrm>
            <a:off x="5332412" y="5296059"/>
            <a:ext cx="799733" cy="799941"/>
            <a:chOff x="4824" y="2352"/>
            <a:chExt cx="288" cy="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Oval 28"/>
                <p:cNvSpPr>
                  <a:spLocks noChangeArrowheads="1"/>
                </p:cNvSpPr>
                <p:nvPr/>
              </p:nvSpPr>
              <p:spPr bwMode="auto">
                <a:xfrm>
                  <a:off x="4824" y="2352"/>
                  <a:ext cx="288" cy="288"/>
                </a:xfrm>
                <a:prstGeom prst="ellipse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tIns="0" bIns="0" anchor="ctr"/>
                <a:lstStyle/>
                <a:p>
                  <a:pPr algn="ctr">
                    <a:lnSpc>
                      <a:spcPct val="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baseline="-2500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2400" baseline="-2500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Oval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24" y="2352"/>
                  <a:ext cx="288" cy="288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 w="9525" algn="ctr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Oval 29"/>
            <p:cNvSpPr>
              <a:spLocks noChangeArrowheads="1"/>
            </p:cNvSpPr>
            <p:nvPr/>
          </p:nvSpPr>
          <p:spPr bwMode="auto">
            <a:xfrm>
              <a:off x="4848" y="2376"/>
              <a:ext cx="240" cy="240"/>
            </a:xfrm>
            <a:prstGeom prst="ellipse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tIns="0" bIns="0" anchor="ctr"/>
            <a:lstStyle/>
            <a:p>
              <a:pPr algn="ctr">
                <a:lnSpc>
                  <a:spcPct val="50000"/>
                </a:lnSpc>
              </a:pPr>
              <a:endParaRPr lang="en-US" sz="2400" baseline="-2500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371012" y="3729335"/>
                <a:ext cx="10034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, </m:t>
                      </m:r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1012" y="3729335"/>
                <a:ext cx="1003480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474050" y="3846259"/>
            <a:ext cx="705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Read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04012" y="3796770"/>
            <a:ext cx="778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Move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759373" y="4550774"/>
            <a:ext cx="2024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read, write, move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45650" y="3867090"/>
            <a:ext cx="765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Write</a:t>
            </a:r>
          </a:p>
        </p:txBody>
      </p:sp>
    </p:spTree>
    <p:extLst>
      <p:ext uri="{BB962C8B-B14F-4D97-AF65-F5344CB8AC3E}">
        <p14:creationId xmlns:p14="http://schemas.microsoft.com/office/powerpoint/2010/main" val="5022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Turing Machine Execution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smtClean="0"/>
                  <a:t>Start in the </a:t>
                </a:r>
                <a:r>
                  <a:rPr lang="en-US"/>
                  <a:t>initial </a:t>
                </a:r>
                <a:r>
                  <a:rPr lang="en-US" smtClean="0"/>
                  <a:t>state with the “read head” at the start of the tape. The input string follows that, then infinitely many blanks</a:t>
                </a:r>
                <a:endParaRPr lang="en-US"/>
              </a:p>
              <a:p>
                <a:r>
                  <a:rPr lang="en-US" smtClean="0"/>
                  <a:t>Look at the current state and character under the “read head”, then transition to a new state, overwrite that character, and move the “read head”</a:t>
                </a:r>
              </a:p>
              <a:p>
                <a:r>
                  <a:rPr lang="en-US" smtClean="0"/>
                  <a:t>Continue until the movement instruction is “halt”</a:t>
                </a:r>
              </a:p>
              <a:p>
                <a:r>
                  <a:rPr lang="en-US" smtClean="0"/>
                  <a:t>Output: two models:</a:t>
                </a:r>
              </a:p>
              <a:p>
                <a:pPr lvl="1"/>
                <a:r>
                  <a:rPr lang="en-US" smtClean="0"/>
                  <a:t>Decision problems: if you’re in a final state then return 1, else return 0</a:t>
                </a:r>
              </a:p>
              <a:p>
                <a:pPr lvl="1"/>
                <a:r>
                  <a:rPr lang="en-US" smtClean="0"/>
                  <a:t>Function: All the contents remaining on the tape (except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𝛻</m:t>
                    </m:r>
                  </m:oMath>
                </a14:m>
                <a:r>
                  <a:rPr lang="en-US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∅</m:t>
                    </m:r>
                  </m:oMath>
                </a14:m>
                <a:r>
                  <a:rPr lang="en-US" smtClean="0"/>
                  <a:t>)</a:t>
                </a:r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3235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What does a given machine compute?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Say the </a:t>
                </a:r>
                <a:r>
                  <a:rPr lang="en-US" smtClean="0"/>
                  <a:t>output (string left on the tape) </a:t>
                </a:r>
                <a:r>
                  <a:rPr lang="en-US"/>
                  <a:t>of Turing Machine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</m:oMath>
                </a14:m>
                <a:r>
                  <a:rPr lang="en-US"/>
                  <a:t> on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:r>
                  <a:rPr lang="en-US"/>
                  <a:t>That mapping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mtClean="0"/>
                  <a:t> </a:t>
                </a:r>
                <a:r>
                  <a:rPr lang="en-US"/>
                  <a:t>is the function of that Turing </a:t>
                </a:r>
                <a:r>
                  <a:rPr lang="en-US" smtClean="0"/>
                  <a:t>machine</a:t>
                </a:r>
              </a:p>
              <a:p>
                <a:r>
                  <a:rPr lang="en-US" smtClean="0"/>
                  <a:t>Say the output of Turing Machine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</m:oMath>
                </a14:m>
                <a:r>
                  <a:rPr lang="en-US"/>
                  <a:t> on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/>
                  <a:t>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/>
              </a:p>
              <a:p>
                <a:pPr lvl="1"/>
                <a:r>
                  <a:rPr lang="en-US"/>
                  <a:t>The language of machine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</m:oMath>
                </a14:m>
                <a:r>
                  <a:rPr lang="en-US"/>
                  <a:t>, denoted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/>
                  <a:t>, is the set of all strings for which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endParaRPr lang="en-US" smtClean="0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500" t="-3504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7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FSA vs TM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Returns 1 when</a:t>
            </a:r>
          </a:p>
          <a:p>
            <a:pPr lvl="1"/>
            <a:r>
              <a:rPr lang="en-US" smtClean="0"/>
              <a:t>FSA: you read the last input character and end up in a final state</a:t>
            </a:r>
          </a:p>
          <a:p>
            <a:pPr lvl="1"/>
            <a:r>
              <a:rPr lang="en-US" smtClean="0"/>
              <a:t>TM: you take a halt transition to a final state</a:t>
            </a:r>
          </a:p>
          <a:p>
            <a:r>
              <a:rPr lang="en-US" smtClean="0"/>
              <a:t>Returns 0 when</a:t>
            </a:r>
          </a:p>
          <a:p>
            <a:pPr lvl="1"/>
            <a:r>
              <a:rPr lang="en-US" smtClean="0"/>
              <a:t>FSA: you read the last input character and end up in a non-final state</a:t>
            </a:r>
          </a:p>
          <a:p>
            <a:pPr lvl="1"/>
            <a:r>
              <a:rPr lang="en-US" smtClean="0"/>
              <a:t>TM: you take a halt transition to a non-final state</a:t>
            </a:r>
          </a:p>
          <a:p>
            <a:r>
              <a:rPr lang="en-US" smtClean="0"/>
              <a:t>FSA: you’ll always eventually read the last character, so they always return something</a:t>
            </a:r>
          </a:p>
          <a:p>
            <a:r>
              <a:rPr lang="en-US" smtClean="0"/>
              <a:t>TM: You can build a machine that, for some inputs, never takes a halt transition!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9F8D7-E2A3-4222-BD86-A63794DF33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1224</Words>
  <Application>Microsoft Office PowerPoint</Application>
  <PresentationFormat>Custom</PresentationFormat>
  <Paragraphs>198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Cambria Math</vt:lpstr>
      <vt:lpstr>Times New Roman</vt:lpstr>
      <vt:lpstr>Calibri</vt:lpstr>
      <vt:lpstr>Office Theme</vt:lpstr>
      <vt:lpstr>CS3102 Theory of Computation</vt:lpstr>
      <vt:lpstr>Humans can compute, but machines can’t</vt:lpstr>
      <vt:lpstr>Alan Turing’s contribution</vt:lpstr>
      <vt:lpstr>Turing Machines</vt:lpstr>
      <vt:lpstr>Turing Machine</vt:lpstr>
      <vt:lpstr>Turing Machine</vt:lpstr>
      <vt:lpstr>Turing Machine Execution</vt:lpstr>
      <vt:lpstr>What does a given machine compute?</vt:lpstr>
      <vt:lpstr>FSA vs TM</vt:lpstr>
      <vt:lpstr>Some Turing Machines never return</vt:lpstr>
      <vt:lpstr>Running forever</vt:lpstr>
      <vt:lpstr>PowerPoint Presentation</vt:lpstr>
      <vt:lpstr>What is Computable?</vt:lpstr>
      <vt:lpstr>Church-Turing Thesis</vt:lpstr>
      <vt:lpstr>Thesis?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 alphabet finite?</vt:lpstr>
      <vt:lpstr>Why is the number of states finite?</vt:lpstr>
      <vt:lpstr>Why is the number of states finite?</vt:lpstr>
      <vt:lpstr>Turing machine</vt:lpstr>
      <vt:lpstr>PowerPoint Presentation</vt:lpstr>
      <vt:lpstr>What can a Turing Machine compute?</vt:lpstr>
    </vt:vector>
  </TitlesOfParts>
  <Company>UVA SEAS Computer Science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CS3102 Theory of Computation</dc:title>
  <dc:creator>njb2b</dc:creator>
  <cp:lastModifiedBy>njb2b</cp:lastModifiedBy>
  <cp:revision>244</cp:revision>
  <dcterms:created xsi:type="dcterms:W3CDTF">2019-01-15T14:15:49Z</dcterms:created>
  <dcterms:modified xsi:type="dcterms:W3CDTF">2020-03-31T19:01:43Z</dcterms:modified>
</cp:coreProperties>
</file>